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6"/>
  </p:notesMasterIdLst>
  <p:sldIdLst>
    <p:sldId id="260" r:id="rId5"/>
    <p:sldId id="268" r:id="rId6"/>
    <p:sldId id="266" r:id="rId7"/>
    <p:sldId id="257" r:id="rId8"/>
    <p:sldId id="381" r:id="rId9"/>
    <p:sldId id="382" r:id="rId10"/>
    <p:sldId id="383" r:id="rId11"/>
    <p:sldId id="379" r:id="rId12"/>
    <p:sldId id="384" r:id="rId13"/>
    <p:sldId id="389" r:id="rId14"/>
    <p:sldId id="391" r:id="rId15"/>
    <p:sldId id="392" r:id="rId16"/>
    <p:sldId id="393" r:id="rId17"/>
    <p:sldId id="394" r:id="rId18"/>
    <p:sldId id="390" r:id="rId19"/>
    <p:sldId id="395" r:id="rId20"/>
    <p:sldId id="396" r:id="rId21"/>
    <p:sldId id="397" r:id="rId22"/>
    <p:sldId id="398" r:id="rId23"/>
    <p:sldId id="399" r:id="rId24"/>
    <p:sldId id="400" r:id="rId25"/>
    <p:sldId id="380" r:id="rId26"/>
    <p:sldId id="401" r:id="rId27"/>
    <p:sldId id="402" r:id="rId28"/>
    <p:sldId id="403" r:id="rId29"/>
    <p:sldId id="405" r:id="rId30"/>
    <p:sldId id="406" r:id="rId31"/>
    <p:sldId id="404" r:id="rId32"/>
    <p:sldId id="378" r:id="rId33"/>
    <p:sldId id="346" r:id="rId34"/>
    <p:sldId id="263" r:id="rId35"/>
  </p:sldIdLst>
  <p:sldSz cx="12192000" cy="6858000"/>
  <p:notesSz cx="6858000" cy="9144000"/>
  <p:embeddedFontLst>
    <p:embeddedFont>
      <p:font typeface="Rabiohead" panose="020B0604020202020204" charset="0"/>
      <p:regular r:id="rId37"/>
    </p:embeddedFont>
    <p:embeddedFont>
      <p:font typeface="Segoe UI Light" panose="020B0502040204020203" pitchFamily="34" charset="0"/>
      <p:regular r:id="rId38"/>
      <p:italic r:id="rId39"/>
    </p:embeddedFont>
    <p:embeddedFont>
      <p:font typeface="Arial Black" panose="020B0A04020102020204" pitchFamily="34" charset="0"/>
      <p:bold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S PGothic" panose="020B0600070205080204" pitchFamily="34" charset="-128"/>
      <p:regular r:id="rId4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1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3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technet.microsoft.com/en-us/library/jj227177.aspx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Breve historia de InfoPath 1</a:t>
            </a:r>
            <a:endParaRPr lang="es-ES" dirty="0"/>
          </a:p>
        </p:txBody>
      </p:sp>
      <p:sp>
        <p:nvSpPr>
          <p:cNvPr id="4" name="44 Flecha derecha"/>
          <p:cNvSpPr/>
          <p:nvPr/>
        </p:nvSpPr>
        <p:spPr>
          <a:xfrm rot="19745105">
            <a:off x="-3070231" y="4081924"/>
            <a:ext cx="15919463" cy="2277475"/>
          </a:xfrm>
          <a:prstGeom prst="rightArrow">
            <a:avLst>
              <a:gd name="adj1" fmla="val 50000"/>
              <a:gd name="adj2" fmla="val 85925"/>
            </a:avLst>
          </a:prstGeom>
          <a:solidFill>
            <a:schemeClr val="bg1">
              <a:lumMod val="8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43 Grupo"/>
          <p:cNvGrpSpPr/>
          <p:nvPr/>
        </p:nvGrpSpPr>
        <p:grpSpPr>
          <a:xfrm>
            <a:off x="1571605" y="5572140"/>
            <a:ext cx="1428759" cy="573986"/>
            <a:chOff x="285720" y="2076173"/>
            <a:chExt cx="2421339" cy="1002614"/>
          </a:xfrm>
        </p:grpSpPr>
        <p:pic>
          <p:nvPicPr>
            <p:cNvPr id="6" name="Picture 2" descr="http://www.martin-dannell.co.uk/printing%20webpages/printing%20images/Microsoft_Office_XP.gif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4979" r="25000" b="24897"/>
            <a:stretch>
              <a:fillRect/>
            </a:stretch>
          </p:blipFill>
          <p:spPr bwMode="auto">
            <a:xfrm>
              <a:off x="285720" y="2076173"/>
              <a:ext cx="1500198" cy="1002614"/>
            </a:xfrm>
            <a:prstGeom prst="rect">
              <a:avLst/>
            </a:prstGeom>
            <a:noFill/>
          </p:spPr>
        </p:pic>
        <p:sp>
          <p:nvSpPr>
            <p:cNvPr id="7" name="42 CuadroTexto"/>
            <p:cNvSpPr txBox="1"/>
            <p:nvPr/>
          </p:nvSpPr>
          <p:spPr>
            <a:xfrm>
              <a:off x="1714480" y="250030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>
                  <a:solidFill>
                    <a:srgbClr val="FF9100"/>
                  </a:solidFill>
                  <a:latin typeface="Arial Black" pitchFamily="34" charset="0"/>
                </a:rPr>
                <a:t>XDocs</a:t>
              </a:r>
              <a:endParaRPr lang="es-ES" b="1" dirty="0">
                <a:solidFill>
                  <a:srgbClr val="FF9100"/>
                </a:solidFill>
                <a:latin typeface="Arial Black" pitchFamily="34" charset="0"/>
              </a:endParaRPr>
            </a:p>
          </p:txBody>
        </p:sp>
      </p:grp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02277" y="1571612"/>
            <a:ext cx="52638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54 CuadroTexto"/>
          <p:cNvSpPr txBox="1"/>
          <p:nvPr/>
        </p:nvSpPr>
        <p:spPr>
          <a:xfrm>
            <a:off x="2786050" y="635795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 2003</a:t>
            </a:r>
          </a:p>
        </p:txBody>
      </p:sp>
      <p:sp>
        <p:nvSpPr>
          <p:cNvPr id="20" name="62 CuadroTexto"/>
          <p:cNvSpPr txBox="1"/>
          <p:nvPr/>
        </p:nvSpPr>
        <p:spPr>
          <a:xfrm>
            <a:off x="142844" y="2415313"/>
            <a:ext cx="400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XDocs</a:t>
            </a:r>
            <a:endParaRPr lang="es-ES" dirty="0" smtClean="0"/>
          </a:p>
          <a:p>
            <a:r>
              <a:rPr lang="es-ES" dirty="0" smtClean="0"/>
              <a:t>Versión temprana de InfoPath.</a:t>
            </a:r>
          </a:p>
          <a:p>
            <a:r>
              <a:rPr lang="es-ES" dirty="0" smtClean="0"/>
              <a:t>Herramienta diseñada por Microsoft</a:t>
            </a:r>
          </a:p>
          <a:p>
            <a:r>
              <a:rPr lang="es-ES" dirty="0" smtClean="0"/>
              <a:t>Para crear y visualizar documentos XML con una interfaz amigable. También permitía conectar a servicios web a través de MSXML y SOAP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954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Breve historia de InfoPath 2</a:t>
            </a:r>
            <a:endParaRPr lang="es-ES" dirty="0"/>
          </a:p>
        </p:txBody>
      </p:sp>
      <p:sp>
        <p:nvSpPr>
          <p:cNvPr id="4" name="44 Flecha derecha"/>
          <p:cNvSpPr/>
          <p:nvPr/>
        </p:nvSpPr>
        <p:spPr>
          <a:xfrm rot="19745105">
            <a:off x="-3070231" y="4081924"/>
            <a:ext cx="15919463" cy="2277475"/>
          </a:xfrm>
          <a:prstGeom prst="rightArrow">
            <a:avLst>
              <a:gd name="adj1" fmla="val 50000"/>
              <a:gd name="adj2" fmla="val 85925"/>
            </a:avLst>
          </a:prstGeom>
          <a:solidFill>
            <a:schemeClr val="bg1">
              <a:lumMod val="8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43 Grupo"/>
          <p:cNvGrpSpPr/>
          <p:nvPr/>
        </p:nvGrpSpPr>
        <p:grpSpPr>
          <a:xfrm>
            <a:off x="1571605" y="5572140"/>
            <a:ext cx="1428759" cy="573986"/>
            <a:chOff x="285720" y="2076173"/>
            <a:chExt cx="2421339" cy="1002614"/>
          </a:xfrm>
        </p:grpSpPr>
        <p:pic>
          <p:nvPicPr>
            <p:cNvPr id="6" name="Picture 2" descr="http://www.martin-dannell.co.uk/printing%20webpages/printing%20images/Microsoft_Office_XP.gif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4979" r="25000" b="24897"/>
            <a:stretch>
              <a:fillRect/>
            </a:stretch>
          </p:blipFill>
          <p:spPr bwMode="auto">
            <a:xfrm>
              <a:off x="285720" y="2076173"/>
              <a:ext cx="1500198" cy="1002614"/>
            </a:xfrm>
            <a:prstGeom prst="rect">
              <a:avLst/>
            </a:prstGeom>
            <a:noFill/>
          </p:spPr>
        </p:pic>
        <p:sp>
          <p:nvSpPr>
            <p:cNvPr id="7" name="42 CuadroTexto"/>
            <p:cNvSpPr txBox="1"/>
            <p:nvPr/>
          </p:nvSpPr>
          <p:spPr>
            <a:xfrm>
              <a:off x="1714480" y="250030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>
                  <a:solidFill>
                    <a:srgbClr val="FF9100"/>
                  </a:solidFill>
                  <a:latin typeface="Arial Black" pitchFamily="34" charset="0"/>
                </a:rPr>
                <a:t>XDocs</a:t>
              </a:r>
              <a:endParaRPr lang="es-ES" b="1" dirty="0">
                <a:solidFill>
                  <a:srgbClr val="FF9100"/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28915" y="4714884"/>
            <a:ext cx="22002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66821" y="1357298"/>
            <a:ext cx="8477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02277" y="1571612"/>
            <a:ext cx="52638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54 CuadroTexto"/>
          <p:cNvSpPr txBox="1"/>
          <p:nvPr/>
        </p:nvSpPr>
        <p:spPr>
          <a:xfrm>
            <a:off x="2786050" y="635795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 2003</a:t>
            </a:r>
          </a:p>
        </p:txBody>
      </p:sp>
      <p:sp>
        <p:nvSpPr>
          <p:cNvPr id="17" name="55 CuadroTexto"/>
          <p:cNvSpPr txBox="1"/>
          <p:nvPr/>
        </p:nvSpPr>
        <p:spPr>
          <a:xfrm>
            <a:off x="4348791" y="5500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2003</a:t>
            </a:r>
          </a:p>
        </p:txBody>
      </p:sp>
      <p:sp>
        <p:nvSpPr>
          <p:cNvPr id="34" name="63 CuadroTexto"/>
          <p:cNvSpPr txBox="1"/>
          <p:nvPr/>
        </p:nvSpPr>
        <p:spPr>
          <a:xfrm>
            <a:off x="142844" y="2428868"/>
            <a:ext cx="400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InfoPath 2003</a:t>
            </a:r>
          </a:p>
          <a:p>
            <a:r>
              <a:rPr lang="es-ES" dirty="0" smtClean="0"/>
              <a:t>Primera versión destinada al público. Incluida en Office 2003. Se adapta </a:t>
            </a:r>
            <a:r>
              <a:rPr lang="es-ES" dirty="0" err="1" smtClean="0"/>
              <a:t>XDocs</a:t>
            </a:r>
            <a:r>
              <a:rPr lang="es-ES" dirty="0" smtClean="0"/>
              <a:t> y se transforma en una herramienta de diseño de plantillas de formularios con una estructura XML. Se permite rellenar offline y posteriormente subir a un servidor.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15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Breve historia de InfoPath 3</a:t>
            </a:r>
            <a:endParaRPr lang="es-ES" dirty="0"/>
          </a:p>
        </p:txBody>
      </p:sp>
      <p:sp>
        <p:nvSpPr>
          <p:cNvPr id="4" name="44 Flecha derecha"/>
          <p:cNvSpPr/>
          <p:nvPr/>
        </p:nvSpPr>
        <p:spPr>
          <a:xfrm rot="19745105">
            <a:off x="-3070231" y="4081924"/>
            <a:ext cx="15919463" cy="2277475"/>
          </a:xfrm>
          <a:prstGeom prst="rightArrow">
            <a:avLst>
              <a:gd name="adj1" fmla="val 50000"/>
              <a:gd name="adj2" fmla="val 85925"/>
            </a:avLst>
          </a:prstGeom>
          <a:solidFill>
            <a:schemeClr val="bg1">
              <a:lumMod val="8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43 Grupo"/>
          <p:cNvGrpSpPr/>
          <p:nvPr/>
        </p:nvGrpSpPr>
        <p:grpSpPr>
          <a:xfrm>
            <a:off x="1571605" y="5572140"/>
            <a:ext cx="1428759" cy="573986"/>
            <a:chOff x="285720" y="2076173"/>
            <a:chExt cx="2421339" cy="1002614"/>
          </a:xfrm>
        </p:grpSpPr>
        <p:pic>
          <p:nvPicPr>
            <p:cNvPr id="6" name="Picture 2" descr="http://www.martin-dannell.co.uk/printing%20webpages/printing%20images/Microsoft_Office_XP.gif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4979" r="25000" b="24897"/>
            <a:stretch>
              <a:fillRect/>
            </a:stretch>
          </p:blipFill>
          <p:spPr bwMode="auto">
            <a:xfrm>
              <a:off x="285720" y="2076173"/>
              <a:ext cx="1500198" cy="1002614"/>
            </a:xfrm>
            <a:prstGeom prst="rect">
              <a:avLst/>
            </a:prstGeom>
            <a:noFill/>
          </p:spPr>
        </p:pic>
        <p:sp>
          <p:nvSpPr>
            <p:cNvPr id="7" name="42 CuadroTexto"/>
            <p:cNvSpPr txBox="1"/>
            <p:nvPr/>
          </p:nvSpPr>
          <p:spPr>
            <a:xfrm>
              <a:off x="1714480" y="250030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>
                  <a:solidFill>
                    <a:srgbClr val="FF9100"/>
                  </a:solidFill>
                  <a:latin typeface="Arial Black" pitchFamily="34" charset="0"/>
                </a:rPr>
                <a:t>XDocs</a:t>
              </a:r>
              <a:endParaRPr lang="es-ES" b="1" dirty="0">
                <a:solidFill>
                  <a:srgbClr val="FF9100"/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28915" y="4714884"/>
            <a:ext cx="22002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66821" y="1357298"/>
            <a:ext cx="8477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02277" y="1571612"/>
            <a:ext cx="52638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2708" y="3843344"/>
            <a:ext cx="3156746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http://www.jmls.edu/intranet/its/infopath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0298" y="1285860"/>
            <a:ext cx="1071570" cy="1071570"/>
          </a:xfrm>
          <a:prstGeom prst="rect">
            <a:avLst/>
          </a:prstGeom>
          <a:noFill/>
        </p:spPr>
      </p:pic>
      <p:sp>
        <p:nvSpPr>
          <p:cNvPr id="16" name="54 CuadroTexto"/>
          <p:cNvSpPr txBox="1"/>
          <p:nvPr/>
        </p:nvSpPr>
        <p:spPr>
          <a:xfrm>
            <a:off x="2786050" y="635795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 2003</a:t>
            </a:r>
          </a:p>
        </p:txBody>
      </p:sp>
      <p:sp>
        <p:nvSpPr>
          <p:cNvPr id="17" name="55 CuadroTexto"/>
          <p:cNvSpPr txBox="1"/>
          <p:nvPr/>
        </p:nvSpPr>
        <p:spPr>
          <a:xfrm>
            <a:off x="4348791" y="5500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2003</a:t>
            </a:r>
          </a:p>
        </p:txBody>
      </p:sp>
      <p:sp>
        <p:nvSpPr>
          <p:cNvPr id="37" name="59 CuadroTexto"/>
          <p:cNvSpPr txBox="1"/>
          <p:nvPr/>
        </p:nvSpPr>
        <p:spPr>
          <a:xfrm>
            <a:off x="5991865" y="45005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2006</a:t>
            </a:r>
            <a:endParaRPr lang="es-E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" name="64 CuadroTexto"/>
          <p:cNvSpPr txBox="1"/>
          <p:nvPr/>
        </p:nvSpPr>
        <p:spPr>
          <a:xfrm>
            <a:off x="142845" y="2428868"/>
            <a:ext cx="4000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InfoPath 2007</a:t>
            </a:r>
          </a:p>
          <a:p>
            <a:r>
              <a:rPr lang="es-ES" dirty="0" smtClean="0"/>
              <a:t>Su principal novedad es la integración 100% con SharePoint, permitiendo rellenar formularios en web y guardar en librerías SharePoint gracias a los servicios </a:t>
            </a:r>
            <a:r>
              <a:rPr lang="es-ES" dirty="0" err="1" smtClean="0"/>
              <a:t>Form</a:t>
            </a:r>
            <a:r>
              <a:rPr lang="es-ES" dirty="0" smtClean="0"/>
              <a:t> Server para SharePoint.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81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Breve historia de InfoPath 4</a:t>
            </a:r>
            <a:endParaRPr lang="es-ES" dirty="0"/>
          </a:p>
        </p:txBody>
      </p:sp>
      <p:sp>
        <p:nvSpPr>
          <p:cNvPr id="4" name="44 Flecha derecha"/>
          <p:cNvSpPr/>
          <p:nvPr/>
        </p:nvSpPr>
        <p:spPr>
          <a:xfrm rot="19745105">
            <a:off x="-3070231" y="4081924"/>
            <a:ext cx="15919463" cy="2277475"/>
          </a:xfrm>
          <a:prstGeom prst="rightArrow">
            <a:avLst>
              <a:gd name="adj1" fmla="val 50000"/>
              <a:gd name="adj2" fmla="val 85925"/>
            </a:avLst>
          </a:prstGeom>
          <a:solidFill>
            <a:schemeClr val="bg1">
              <a:lumMod val="8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43 Grupo"/>
          <p:cNvGrpSpPr/>
          <p:nvPr/>
        </p:nvGrpSpPr>
        <p:grpSpPr>
          <a:xfrm>
            <a:off x="1571605" y="5572140"/>
            <a:ext cx="1428759" cy="573986"/>
            <a:chOff x="285720" y="2076173"/>
            <a:chExt cx="2421339" cy="1002614"/>
          </a:xfrm>
        </p:grpSpPr>
        <p:pic>
          <p:nvPicPr>
            <p:cNvPr id="6" name="Picture 2" descr="http://www.martin-dannell.co.uk/printing%20webpages/printing%20images/Microsoft_Office_XP.gif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4979" r="25000" b="24897"/>
            <a:stretch>
              <a:fillRect/>
            </a:stretch>
          </p:blipFill>
          <p:spPr bwMode="auto">
            <a:xfrm>
              <a:off x="285720" y="2076173"/>
              <a:ext cx="1500198" cy="1002614"/>
            </a:xfrm>
            <a:prstGeom prst="rect">
              <a:avLst/>
            </a:prstGeom>
            <a:noFill/>
          </p:spPr>
        </p:pic>
        <p:sp>
          <p:nvSpPr>
            <p:cNvPr id="7" name="42 CuadroTexto"/>
            <p:cNvSpPr txBox="1"/>
            <p:nvPr/>
          </p:nvSpPr>
          <p:spPr>
            <a:xfrm>
              <a:off x="1714480" y="250030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>
                  <a:solidFill>
                    <a:srgbClr val="FF9100"/>
                  </a:solidFill>
                  <a:latin typeface="Arial Black" pitchFamily="34" charset="0"/>
                </a:rPr>
                <a:t>XDocs</a:t>
              </a:r>
              <a:endParaRPr lang="es-ES" b="1" dirty="0">
                <a:solidFill>
                  <a:srgbClr val="FF9100"/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28915" y="4714884"/>
            <a:ext cx="22002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66821" y="1357298"/>
            <a:ext cx="8477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02277" y="1571612"/>
            <a:ext cx="52638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2708" y="3843344"/>
            <a:ext cx="3156746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http://www.jmls.edu/intranet/its/infopath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0298" y="1285860"/>
            <a:ext cx="1071570" cy="1071570"/>
          </a:xfrm>
          <a:prstGeom prst="rect">
            <a:avLst/>
          </a:prstGeom>
          <a:noFill/>
        </p:spPr>
      </p:pic>
      <p:grpSp>
        <p:nvGrpSpPr>
          <p:cNvPr id="13" name="53 Grupo"/>
          <p:cNvGrpSpPr/>
          <p:nvPr/>
        </p:nvGrpSpPr>
        <p:grpSpPr>
          <a:xfrm>
            <a:off x="5380898" y="2805077"/>
            <a:ext cx="2595783" cy="608240"/>
            <a:chOff x="4071934" y="2914564"/>
            <a:chExt cx="2500330" cy="585874"/>
          </a:xfrm>
        </p:grpSpPr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62493" y="2914564"/>
              <a:ext cx="2009771" cy="585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1" descr="http://www.elhuequito.com/wp-content/uploads/2009/07/Office2010-Logo.jpg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071934" y="2928934"/>
              <a:ext cx="500066" cy="527694"/>
            </a:xfrm>
            <a:prstGeom prst="rect">
              <a:avLst/>
            </a:prstGeom>
            <a:noFill/>
          </p:spPr>
        </p:pic>
      </p:grpSp>
      <p:sp>
        <p:nvSpPr>
          <p:cNvPr id="16" name="54 CuadroTexto"/>
          <p:cNvSpPr txBox="1"/>
          <p:nvPr/>
        </p:nvSpPr>
        <p:spPr>
          <a:xfrm>
            <a:off x="2786050" y="635795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 2003</a:t>
            </a:r>
          </a:p>
        </p:txBody>
      </p:sp>
      <p:sp>
        <p:nvSpPr>
          <p:cNvPr id="17" name="55 CuadroTexto"/>
          <p:cNvSpPr txBox="1"/>
          <p:nvPr/>
        </p:nvSpPr>
        <p:spPr>
          <a:xfrm>
            <a:off x="4348791" y="5500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2003</a:t>
            </a:r>
          </a:p>
        </p:txBody>
      </p:sp>
      <p:pic>
        <p:nvPicPr>
          <p:cNvPr id="24" name="Picture 12" descr="D:\Users\miguel.tabera\Desktop\Microsoft_Office_2010_IconPack_by_NhatPG\Microsoft_Office_2010_IconPack_by_NhatPG\PNGs\Microsoft InfoPath 2010\InfoPath.pn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797545" y="1399144"/>
            <a:ext cx="834456" cy="834456"/>
          </a:xfrm>
          <a:prstGeom prst="rect">
            <a:avLst/>
          </a:prstGeom>
          <a:noFill/>
        </p:spPr>
      </p:pic>
      <p:sp>
        <p:nvSpPr>
          <p:cNvPr id="37" name="59 CuadroTexto"/>
          <p:cNvSpPr txBox="1"/>
          <p:nvPr/>
        </p:nvSpPr>
        <p:spPr>
          <a:xfrm>
            <a:off x="5991865" y="45005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2006</a:t>
            </a:r>
            <a:endParaRPr lang="es-E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" name="60 CuadroTexto"/>
          <p:cNvSpPr txBox="1"/>
          <p:nvPr/>
        </p:nvSpPr>
        <p:spPr>
          <a:xfrm>
            <a:off x="7464414" y="35955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2009</a:t>
            </a:r>
            <a:endParaRPr lang="es-E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" name="65 CuadroTexto"/>
          <p:cNvSpPr txBox="1"/>
          <p:nvPr/>
        </p:nvSpPr>
        <p:spPr>
          <a:xfrm>
            <a:off x="214282" y="2428868"/>
            <a:ext cx="4000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InfoPath 2010</a:t>
            </a:r>
          </a:p>
          <a:p>
            <a:r>
              <a:rPr lang="es-ES" dirty="0" smtClean="0"/>
              <a:t>Se adapta la interfaz de SharePoint para utilizar InfoPath en cualquier lugar. Formularios de listas, de páginas, de edición…</a:t>
            </a:r>
          </a:p>
          <a:p>
            <a:r>
              <a:rPr lang="es-ES" dirty="0" smtClean="0"/>
              <a:t>Se separa en dos productos: InfoPath </a:t>
            </a:r>
            <a:r>
              <a:rPr lang="es-ES" dirty="0" err="1" smtClean="0"/>
              <a:t>Designer</a:t>
            </a:r>
            <a:r>
              <a:rPr lang="es-ES" dirty="0" smtClean="0"/>
              <a:t> para diseño e InfoPath Editor para rellenar formularios.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941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Breve historia de InfoPath 5</a:t>
            </a:r>
            <a:endParaRPr lang="es-ES" dirty="0"/>
          </a:p>
        </p:txBody>
      </p:sp>
      <p:sp>
        <p:nvSpPr>
          <p:cNvPr id="4" name="44 Flecha derecha"/>
          <p:cNvSpPr/>
          <p:nvPr/>
        </p:nvSpPr>
        <p:spPr>
          <a:xfrm rot="19745105">
            <a:off x="-3070231" y="4081924"/>
            <a:ext cx="15919463" cy="2277475"/>
          </a:xfrm>
          <a:prstGeom prst="rightArrow">
            <a:avLst>
              <a:gd name="adj1" fmla="val 50000"/>
              <a:gd name="adj2" fmla="val 85925"/>
            </a:avLst>
          </a:prstGeom>
          <a:solidFill>
            <a:schemeClr val="bg1">
              <a:lumMod val="8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43 Grupo"/>
          <p:cNvGrpSpPr/>
          <p:nvPr/>
        </p:nvGrpSpPr>
        <p:grpSpPr>
          <a:xfrm>
            <a:off x="1571605" y="5572140"/>
            <a:ext cx="1428759" cy="573986"/>
            <a:chOff x="285720" y="2076173"/>
            <a:chExt cx="2421339" cy="1002614"/>
          </a:xfrm>
        </p:grpSpPr>
        <p:pic>
          <p:nvPicPr>
            <p:cNvPr id="6" name="Picture 2" descr="http://www.martin-dannell.co.uk/printing%20webpages/printing%20images/Microsoft_Office_XP.gif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4979" r="25000" b="24897"/>
            <a:stretch>
              <a:fillRect/>
            </a:stretch>
          </p:blipFill>
          <p:spPr bwMode="auto">
            <a:xfrm>
              <a:off x="285720" y="2076173"/>
              <a:ext cx="1500198" cy="1002614"/>
            </a:xfrm>
            <a:prstGeom prst="rect">
              <a:avLst/>
            </a:prstGeom>
            <a:noFill/>
          </p:spPr>
        </p:pic>
        <p:sp>
          <p:nvSpPr>
            <p:cNvPr id="7" name="42 CuadroTexto"/>
            <p:cNvSpPr txBox="1"/>
            <p:nvPr/>
          </p:nvSpPr>
          <p:spPr>
            <a:xfrm>
              <a:off x="1714480" y="250030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>
                  <a:solidFill>
                    <a:srgbClr val="FF9100"/>
                  </a:solidFill>
                  <a:latin typeface="Arial Black" pitchFamily="34" charset="0"/>
                </a:rPr>
                <a:t>XDocs</a:t>
              </a:r>
              <a:endParaRPr lang="es-ES" b="1" dirty="0">
                <a:solidFill>
                  <a:srgbClr val="FF9100"/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28915" y="4714884"/>
            <a:ext cx="22002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66821" y="1357298"/>
            <a:ext cx="8477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02277" y="1571612"/>
            <a:ext cx="52638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2708" y="3843344"/>
            <a:ext cx="3156746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http://www.jmls.edu/intranet/its/infopath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0298" y="1285860"/>
            <a:ext cx="1071570" cy="1071570"/>
          </a:xfrm>
          <a:prstGeom prst="rect">
            <a:avLst/>
          </a:prstGeom>
          <a:noFill/>
        </p:spPr>
      </p:pic>
      <p:grpSp>
        <p:nvGrpSpPr>
          <p:cNvPr id="13" name="53 Grupo"/>
          <p:cNvGrpSpPr/>
          <p:nvPr/>
        </p:nvGrpSpPr>
        <p:grpSpPr>
          <a:xfrm>
            <a:off x="5380898" y="2805077"/>
            <a:ext cx="2595783" cy="608240"/>
            <a:chOff x="4071934" y="2914564"/>
            <a:chExt cx="2500330" cy="585874"/>
          </a:xfrm>
        </p:grpSpPr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62493" y="2914564"/>
              <a:ext cx="2009771" cy="585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1" descr="http://www.elhuequito.com/wp-content/uploads/2009/07/Office2010-Logo.jpg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071934" y="2928934"/>
              <a:ext cx="500066" cy="527694"/>
            </a:xfrm>
            <a:prstGeom prst="rect">
              <a:avLst/>
            </a:prstGeom>
            <a:noFill/>
          </p:spPr>
        </p:pic>
      </p:grpSp>
      <p:sp>
        <p:nvSpPr>
          <p:cNvPr id="16" name="54 CuadroTexto"/>
          <p:cNvSpPr txBox="1"/>
          <p:nvPr/>
        </p:nvSpPr>
        <p:spPr>
          <a:xfrm>
            <a:off x="2786050" y="635795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 2003</a:t>
            </a:r>
          </a:p>
        </p:txBody>
      </p:sp>
      <p:sp>
        <p:nvSpPr>
          <p:cNvPr id="17" name="55 CuadroTexto"/>
          <p:cNvSpPr txBox="1"/>
          <p:nvPr/>
        </p:nvSpPr>
        <p:spPr>
          <a:xfrm>
            <a:off x="4348791" y="5500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2003</a:t>
            </a:r>
          </a:p>
        </p:txBody>
      </p:sp>
      <p:pic>
        <p:nvPicPr>
          <p:cNvPr id="24" name="Picture 12" descr="D:\Users\miguel.tabera\Desktop\Microsoft_Office_2010_IconPack_by_NhatPG\Microsoft_Office_2010_IconPack_by_NhatPG\PNGs\Microsoft InfoPath 2010\InfoPath.pn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797545" y="1399144"/>
            <a:ext cx="834456" cy="834456"/>
          </a:xfrm>
          <a:prstGeom prst="rect">
            <a:avLst/>
          </a:prstGeom>
          <a:noFill/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88" y="1303310"/>
            <a:ext cx="1009618" cy="1009618"/>
          </a:xfrm>
          <a:prstGeom prst="rect">
            <a:avLst/>
          </a:prstGeom>
        </p:spPr>
      </p:pic>
      <p:grpSp>
        <p:nvGrpSpPr>
          <p:cNvPr id="26" name="Grupo 25"/>
          <p:cNvGrpSpPr/>
          <p:nvPr/>
        </p:nvGrpSpPr>
        <p:grpSpPr>
          <a:xfrm>
            <a:off x="7333003" y="1972957"/>
            <a:ext cx="2352314" cy="508233"/>
            <a:chOff x="9507739" y="5763687"/>
            <a:chExt cx="2352314" cy="508233"/>
          </a:xfrm>
        </p:grpSpPr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739" y="5763687"/>
              <a:ext cx="468528" cy="508233"/>
            </a:xfrm>
            <a:prstGeom prst="rect">
              <a:avLst/>
            </a:prstGeom>
          </p:spPr>
        </p:pic>
        <p:sp>
          <p:nvSpPr>
            <p:cNvPr id="28" name="CuadroTexto 27"/>
            <p:cNvSpPr txBox="1"/>
            <p:nvPr/>
          </p:nvSpPr>
          <p:spPr>
            <a:xfrm>
              <a:off x="9951132" y="5795558"/>
              <a:ext cx="19089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InfoPath 2013</a:t>
              </a:r>
              <a:endParaRPr lang="es-ES" sz="2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37" name="59 CuadroTexto"/>
          <p:cNvSpPr txBox="1"/>
          <p:nvPr/>
        </p:nvSpPr>
        <p:spPr>
          <a:xfrm>
            <a:off x="5991865" y="45005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2006</a:t>
            </a:r>
            <a:endParaRPr lang="es-E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8" name="60 CuadroTexto"/>
          <p:cNvSpPr txBox="1"/>
          <p:nvPr/>
        </p:nvSpPr>
        <p:spPr>
          <a:xfrm>
            <a:off x="7464414" y="35955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2009</a:t>
            </a:r>
            <a:endParaRPr lang="es-E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9" name="60 CuadroTexto"/>
          <p:cNvSpPr txBox="1"/>
          <p:nvPr/>
        </p:nvSpPr>
        <p:spPr>
          <a:xfrm>
            <a:off x="9055151" y="26353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2012</a:t>
            </a:r>
            <a:endParaRPr lang="es-E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4" name="65 CuadroTexto"/>
          <p:cNvSpPr txBox="1"/>
          <p:nvPr/>
        </p:nvSpPr>
        <p:spPr>
          <a:xfrm>
            <a:off x="147903" y="2415313"/>
            <a:ext cx="4000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InfoPath 2013</a:t>
            </a:r>
          </a:p>
          <a:p>
            <a:r>
              <a:rPr lang="es-ES" dirty="0" smtClean="0"/>
              <a:t>Ningún cambio, no se evoluciona y pasa a considerarse </a:t>
            </a:r>
            <a:r>
              <a:rPr lang="es-ES" dirty="0" err="1" smtClean="0"/>
              <a:t>legacy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95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Breve historia de InfoPath 6</a:t>
            </a:r>
            <a:endParaRPr lang="es-ES" dirty="0"/>
          </a:p>
        </p:txBody>
      </p:sp>
      <p:sp>
        <p:nvSpPr>
          <p:cNvPr id="4" name="44 Flecha derecha"/>
          <p:cNvSpPr/>
          <p:nvPr/>
        </p:nvSpPr>
        <p:spPr>
          <a:xfrm rot="19745105">
            <a:off x="-3070231" y="4081924"/>
            <a:ext cx="15919463" cy="2277475"/>
          </a:xfrm>
          <a:prstGeom prst="rightArrow">
            <a:avLst>
              <a:gd name="adj1" fmla="val 50000"/>
              <a:gd name="adj2" fmla="val 85925"/>
            </a:avLst>
          </a:prstGeom>
          <a:solidFill>
            <a:schemeClr val="bg1">
              <a:lumMod val="8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43 Grupo"/>
          <p:cNvGrpSpPr/>
          <p:nvPr/>
        </p:nvGrpSpPr>
        <p:grpSpPr>
          <a:xfrm>
            <a:off x="1571605" y="5572140"/>
            <a:ext cx="1428759" cy="573986"/>
            <a:chOff x="285720" y="2076173"/>
            <a:chExt cx="2421339" cy="1002614"/>
          </a:xfrm>
        </p:grpSpPr>
        <p:pic>
          <p:nvPicPr>
            <p:cNvPr id="6" name="Picture 2" descr="http://www.martin-dannell.co.uk/printing%20webpages/printing%20images/Microsoft_Office_XP.gif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4979" r="25000" b="24897"/>
            <a:stretch>
              <a:fillRect/>
            </a:stretch>
          </p:blipFill>
          <p:spPr bwMode="auto">
            <a:xfrm>
              <a:off x="285720" y="2076173"/>
              <a:ext cx="1500198" cy="1002614"/>
            </a:xfrm>
            <a:prstGeom prst="rect">
              <a:avLst/>
            </a:prstGeom>
            <a:noFill/>
          </p:spPr>
        </p:pic>
        <p:sp>
          <p:nvSpPr>
            <p:cNvPr id="7" name="42 CuadroTexto"/>
            <p:cNvSpPr txBox="1"/>
            <p:nvPr/>
          </p:nvSpPr>
          <p:spPr>
            <a:xfrm>
              <a:off x="1714480" y="250030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>
                  <a:solidFill>
                    <a:srgbClr val="FF9100"/>
                  </a:solidFill>
                  <a:latin typeface="Arial Black" pitchFamily="34" charset="0"/>
                </a:rPr>
                <a:t>XDocs</a:t>
              </a:r>
              <a:endParaRPr lang="es-ES" b="1" dirty="0">
                <a:solidFill>
                  <a:srgbClr val="FF9100"/>
                </a:solidFill>
                <a:latin typeface="Arial Black" pitchFamily="34" charset="0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28915" y="4714884"/>
            <a:ext cx="22002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66821" y="1357298"/>
            <a:ext cx="8477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02277" y="1571612"/>
            <a:ext cx="52638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72708" y="3843344"/>
            <a:ext cx="3156746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http://www.jmls.edu/intranet/its/infopath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0298" y="1285860"/>
            <a:ext cx="1071570" cy="1071570"/>
          </a:xfrm>
          <a:prstGeom prst="rect">
            <a:avLst/>
          </a:prstGeom>
          <a:noFill/>
        </p:spPr>
      </p:pic>
      <p:grpSp>
        <p:nvGrpSpPr>
          <p:cNvPr id="13" name="53 Grupo"/>
          <p:cNvGrpSpPr/>
          <p:nvPr/>
        </p:nvGrpSpPr>
        <p:grpSpPr>
          <a:xfrm>
            <a:off x="5380898" y="2805077"/>
            <a:ext cx="2595783" cy="608240"/>
            <a:chOff x="4071934" y="2914564"/>
            <a:chExt cx="2500330" cy="585874"/>
          </a:xfrm>
        </p:grpSpPr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62493" y="2914564"/>
              <a:ext cx="2009771" cy="585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1" descr="http://www.elhuequito.com/wp-content/uploads/2009/07/Office2010-Logo.jpg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071934" y="2928934"/>
              <a:ext cx="500066" cy="527694"/>
            </a:xfrm>
            <a:prstGeom prst="rect">
              <a:avLst/>
            </a:prstGeom>
            <a:noFill/>
          </p:spPr>
        </p:pic>
      </p:grpSp>
      <p:sp>
        <p:nvSpPr>
          <p:cNvPr id="16" name="54 CuadroTexto"/>
          <p:cNvSpPr txBox="1"/>
          <p:nvPr/>
        </p:nvSpPr>
        <p:spPr>
          <a:xfrm>
            <a:off x="2786050" y="635795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 2003</a:t>
            </a:r>
          </a:p>
        </p:txBody>
      </p:sp>
      <p:sp>
        <p:nvSpPr>
          <p:cNvPr id="17" name="55 CuadroTexto"/>
          <p:cNvSpPr txBox="1"/>
          <p:nvPr/>
        </p:nvSpPr>
        <p:spPr>
          <a:xfrm>
            <a:off x="4348791" y="5500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2003</a:t>
            </a:r>
          </a:p>
        </p:txBody>
      </p:sp>
      <p:sp>
        <p:nvSpPr>
          <p:cNvPr id="18" name="59 CuadroTexto"/>
          <p:cNvSpPr txBox="1"/>
          <p:nvPr/>
        </p:nvSpPr>
        <p:spPr>
          <a:xfrm>
            <a:off x="5991865" y="45005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2006</a:t>
            </a:r>
            <a:endParaRPr lang="es-E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60 CuadroTexto"/>
          <p:cNvSpPr txBox="1"/>
          <p:nvPr/>
        </p:nvSpPr>
        <p:spPr>
          <a:xfrm>
            <a:off x="7464414" y="35955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2009</a:t>
            </a:r>
            <a:endParaRPr lang="es-E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4" name="Picture 12" descr="D:\Users\miguel.tabera\Desktop\Microsoft_Office_2010_IconPack_by_NhatPG\Microsoft_Office_2010_IconPack_by_NhatPG\PNGs\Microsoft InfoPath 2010\InfoPath.pn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797545" y="1399144"/>
            <a:ext cx="834456" cy="834456"/>
          </a:xfrm>
          <a:prstGeom prst="rect">
            <a:avLst/>
          </a:prstGeom>
          <a:noFill/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88" y="1303310"/>
            <a:ext cx="1009618" cy="1009618"/>
          </a:xfrm>
          <a:prstGeom prst="rect">
            <a:avLst/>
          </a:prstGeom>
        </p:spPr>
      </p:pic>
      <p:grpSp>
        <p:nvGrpSpPr>
          <p:cNvPr id="26" name="Grupo 25"/>
          <p:cNvGrpSpPr/>
          <p:nvPr/>
        </p:nvGrpSpPr>
        <p:grpSpPr>
          <a:xfrm>
            <a:off x="7333003" y="1972957"/>
            <a:ext cx="2352314" cy="508233"/>
            <a:chOff x="9507739" y="5763687"/>
            <a:chExt cx="2352314" cy="508233"/>
          </a:xfrm>
        </p:grpSpPr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739" y="5763687"/>
              <a:ext cx="468528" cy="508233"/>
            </a:xfrm>
            <a:prstGeom prst="rect">
              <a:avLst/>
            </a:prstGeom>
          </p:spPr>
        </p:pic>
        <p:sp>
          <p:nvSpPr>
            <p:cNvPr id="28" name="CuadroTexto 27"/>
            <p:cNvSpPr txBox="1"/>
            <p:nvPr/>
          </p:nvSpPr>
          <p:spPr>
            <a:xfrm>
              <a:off x="9951132" y="5795558"/>
              <a:ext cx="19089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InfoPath 2013</a:t>
              </a:r>
              <a:endParaRPr lang="es-ES" sz="24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9" name="60 CuadroTexto"/>
          <p:cNvSpPr txBox="1"/>
          <p:nvPr/>
        </p:nvSpPr>
        <p:spPr>
          <a:xfrm>
            <a:off x="9055151" y="26353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2012</a:t>
            </a:r>
            <a:endParaRPr lang="es-ES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84" y="763590"/>
            <a:ext cx="857055" cy="1079440"/>
          </a:xfrm>
          <a:prstGeom prst="rect">
            <a:avLst/>
          </a:prstGeom>
        </p:spPr>
      </p:pic>
      <p:sp>
        <p:nvSpPr>
          <p:cNvPr id="31" name="60 CuadroTexto"/>
          <p:cNvSpPr txBox="1"/>
          <p:nvPr/>
        </p:nvSpPr>
        <p:spPr>
          <a:xfrm>
            <a:off x="10459738" y="19435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2014</a:t>
            </a:r>
          </a:p>
        </p:txBody>
      </p:sp>
      <p:sp>
        <p:nvSpPr>
          <p:cNvPr id="34" name="65 CuadroTexto"/>
          <p:cNvSpPr txBox="1"/>
          <p:nvPr/>
        </p:nvSpPr>
        <p:spPr>
          <a:xfrm>
            <a:off x="142843" y="2411142"/>
            <a:ext cx="4000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Febrero 2014</a:t>
            </a:r>
          </a:p>
          <a:p>
            <a:r>
              <a:rPr lang="es-ES" dirty="0" smtClean="0"/>
              <a:t>Microsoft anuncia que InfoPath queda descontinuado con soporte hasta 2023.</a:t>
            </a:r>
          </a:p>
          <a:p>
            <a:r>
              <a:rPr lang="es-ES" dirty="0" smtClean="0"/>
              <a:t>Marzo 2014</a:t>
            </a:r>
          </a:p>
          <a:p>
            <a:r>
              <a:rPr lang="es-ES" dirty="0" smtClean="0"/>
              <a:t>En la SharePoint </a:t>
            </a:r>
            <a:r>
              <a:rPr lang="es-ES" dirty="0" err="1" smtClean="0"/>
              <a:t>Conference</a:t>
            </a:r>
            <a:r>
              <a:rPr lang="es-ES" dirty="0" smtClean="0"/>
              <a:t> de Las </a:t>
            </a:r>
            <a:r>
              <a:rPr lang="es-ES" dirty="0" smtClean="0"/>
              <a:t>Vegas </a:t>
            </a:r>
            <a:r>
              <a:rPr lang="es-ES" dirty="0" smtClean="0"/>
              <a:t>se anuncia que InfoPath será sustituido por cuatro nuevas </a:t>
            </a:r>
            <a:r>
              <a:rPr lang="es-ES" dirty="0" smtClean="0"/>
              <a:t>herramientas, siendo la principal </a:t>
            </a:r>
            <a:r>
              <a:rPr lang="es-ES" dirty="0" err="1" smtClean="0"/>
              <a:t>FoSL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63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Posibles sustitutos de InfoPath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Diseño de formularios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693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Encuestas de Excel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/>
              <a:t> Ya funcionan en OneDrive y en OneDrive for Business</a:t>
            </a:r>
          </a:p>
          <a:p>
            <a:r>
              <a:rPr lang="es-ES" dirty="0" smtClean="0"/>
              <a:t> Para </a:t>
            </a:r>
            <a:r>
              <a:rPr lang="es-ES" dirty="0"/>
              <a:t>diseñar pequeños formularios con preguntas, puntuaciones, comentarios…</a:t>
            </a:r>
          </a:p>
          <a:p>
            <a:r>
              <a:rPr lang="es-ES" dirty="0" smtClean="0"/>
              <a:t> Los </a:t>
            </a:r>
            <a:r>
              <a:rPr lang="es-ES" dirty="0"/>
              <a:t>datos quedan almacenados en la hoja Excel</a:t>
            </a:r>
          </a:p>
          <a:p>
            <a:r>
              <a:rPr lang="es-ES" dirty="0" smtClean="0"/>
              <a:t> Ideal </a:t>
            </a:r>
            <a:r>
              <a:rPr lang="es-ES" dirty="0"/>
              <a:t>para hacer encuestas y formularios muy sencillos</a:t>
            </a:r>
          </a:p>
          <a:p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5755397" y="1538177"/>
            <a:ext cx="6094589" cy="47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9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Formularios de lista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1"/>
            <a:ext cx="11724571" cy="2225009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 Nombre clave: </a:t>
            </a:r>
            <a:r>
              <a:rPr lang="es-ES" dirty="0" err="1"/>
              <a:t>FoSL</a:t>
            </a:r>
            <a:r>
              <a:rPr lang="es-ES" dirty="0"/>
              <a:t> (</a:t>
            </a:r>
            <a:r>
              <a:rPr lang="es-ES" dirty="0" err="1"/>
              <a:t>Forms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SharePoint </a:t>
            </a:r>
            <a:r>
              <a:rPr lang="es-ES" dirty="0" err="1" smtClean="0"/>
              <a:t>Lists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Pronunciado </a:t>
            </a:r>
            <a:r>
              <a:rPr lang="es-ES" dirty="0"/>
              <a:t>“</a:t>
            </a:r>
            <a:r>
              <a:rPr lang="es-ES" dirty="0" err="1"/>
              <a:t>Fossil</a:t>
            </a:r>
            <a:r>
              <a:rPr lang="es-ES" dirty="0"/>
              <a:t>”</a:t>
            </a:r>
          </a:p>
          <a:p>
            <a:r>
              <a:rPr lang="es-ES" dirty="0"/>
              <a:t>Diseñador de formularios para listas en el navegador, integrado en la interfaz de SharePoint</a:t>
            </a:r>
          </a:p>
          <a:p>
            <a:r>
              <a:rPr lang="es-ES" dirty="0" smtClean="0"/>
              <a:t>La intención es ir </a:t>
            </a:r>
            <a:r>
              <a:rPr lang="es-ES" dirty="0"/>
              <a:t>mejorando y ampliando con el tiempo, para conseguir todas las características que tenía </a:t>
            </a:r>
            <a:r>
              <a:rPr lang="es-ES" dirty="0" smtClean="0"/>
              <a:t>InfoPath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Aunque parece ser que se ha eliminado del </a:t>
            </a:r>
            <a:r>
              <a:rPr lang="es-ES" dirty="0" err="1" smtClean="0"/>
              <a:t>roadmap</a:t>
            </a:r>
            <a:r>
              <a:rPr lang="es-ES" dirty="0" smtClean="0"/>
              <a:t> de Office 365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No está claro si llegará en SharePoint 2016</a:t>
            </a:r>
            <a:endParaRPr lang="es-ES" dirty="0"/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5" b="23133"/>
          <a:stretch/>
        </p:blipFill>
        <p:spPr>
          <a:xfrm>
            <a:off x="2727960" y="3953827"/>
            <a:ext cx="6189212" cy="27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8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Formularios con contenido estructurado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Será el reemplazo a los formularios estructurados de InfoPath</a:t>
            </a:r>
          </a:p>
          <a:p>
            <a:r>
              <a:rPr lang="es-ES" dirty="0" smtClean="0"/>
              <a:t> Formularios </a:t>
            </a:r>
            <a:r>
              <a:rPr lang="es-ES" dirty="0"/>
              <a:t>avanzados con mucho contenido cuyos resultados se desean guardar en forma de documento en una biblioteca</a:t>
            </a:r>
          </a:p>
          <a:p>
            <a:r>
              <a:rPr lang="es-ES" dirty="0" smtClean="0"/>
              <a:t> Se </a:t>
            </a:r>
            <a:r>
              <a:rPr lang="es-ES" dirty="0"/>
              <a:t>diseñarán con Word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004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</a:t>
            </a:r>
            <a:r>
              <a:rPr lang="es-ES" dirty="0" err="1" smtClean="0"/>
              <a:t>Forms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4" y="1822450"/>
            <a:ext cx="4969344" cy="4351337"/>
          </a:xfrm>
        </p:spPr>
        <p:txBody>
          <a:bodyPr/>
          <a:lstStyle/>
          <a:p>
            <a:r>
              <a:rPr lang="es-ES" dirty="0"/>
              <a:t> Creación de formularios, tablas y lógica en Access y empaquetado en una app de SharePoint</a:t>
            </a:r>
          </a:p>
          <a:p>
            <a:r>
              <a:rPr lang="es-ES" dirty="0" smtClean="0"/>
              <a:t> Para </a:t>
            </a:r>
            <a:r>
              <a:rPr lang="es-ES" dirty="0"/>
              <a:t>formularios avanzados, con mucha lógica, tablas relacionadas, mucho diseño…</a:t>
            </a:r>
          </a:p>
          <a:p>
            <a:r>
              <a:rPr lang="es-ES" dirty="0" smtClean="0"/>
              <a:t>Y a </a:t>
            </a:r>
            <a:r>
              <a:rPr lang="es-ES" dirty="0"/>
              <a:t>se pueden desarrollar mediante Access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63" y="667746"/>
            <a:ext cx="6470363" cy="3757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" r="47656" b="71667"/>
          <a:stretch/>
        </p:blipFill>
        <p:spPr>
          <a:xfrm>
            <a:off x="6043837" y="3550140"/>
            <a:ext cx="5827857" cy="32183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913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7978" y="2633873"/>
            <a:ext cx="9245811" cy="1075486"/>
          </a:xfrm>
        </p:spPr>
        <p:txBody>
          <a:bodyPr/>
          <a:lstStyle/>
          <a:p>
            <a:r>
              <a:rPr lang="es-ES" dirty="0" smtClean="0"/>
              <a:t>Ejemplo: creación de formularios de lista y estructurados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21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Flujos de trabajo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6588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Opciones de diseño de flujos de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9307" y="1825625"/>
            <a:ext cx="9021726" cy="4823268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 Motores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Motor clásico (SharePoint 2010)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Motor de </a:t>
            </a:r>
            <a:r>
              <a:rPr lang="es-ES" dirty="0" err="1" smtClean="0"/>
              <a:t>Workflow</a:t>
            </a:r>
            <a:r>
              <a:rPr lang="es-ES" dirty="0" smtClean="0"/>
              <a:t> Manager (SharePoint 2013)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 Diseñadores</a:t>
            </a:r>
          </a:p>
          <a:p>
            <a:pPr lvl="1"/>
            <a:r>
              <a:rPr lang="es-ES" dirty="0" smtClean="0"/>
              <a:t> Flujos de trabajo OOB</a:t>
            </a:r>
          </a:p>
          <a:p>
            <a:pPr lvl="1"/>
            <a:r>
              <a:rPr lang="es-ES" dirty="0" smtClean="0"/>
              <a:t> Microsoft SharePoint </a:t>
            </a:r>
            <a:r>
              <a:rPr lang="es-ES" dirty="0" err="1" smtClean="0"/>
              <a:t>Designer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Microsoft Visual Studio</a:t>
            </a:r>
          </a:p>
          <a:p>
            <a:pPr lvl="1"/>
            <a:endParaRPr lang="es-ES" dirty="0"/>
          </a:p>
          <a:p>
            <a:r>
              <a:rPr lang="es-ES" dirty="0" smtClean="0"/>
              <a:t> Empaquetado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Solución </a:t>
            </a:r>
            <a:r>
              <a:rPr lang="es-ES" dirty="0" err="1" smtClean="0"/>
              <a:t>sandbox</a:t>
            </a:r>
            <a:r>
              <a:rPr lang="es-ES" dirty="0" smtClean="0"/>
              <a:t> WSP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App de SharePoint 2013</a:t>
            </a:r>
          </a:p>
          <a:p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637953" y="1924857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637953" y="3466581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4" y="2189691"/>
            <a:ext cx="720833" cy="7208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32" y="3805256"/>
            <a:ext cx="607093" cy="60709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26060" y="5065256"/>
            <a:ext cx="1260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84" y="5415180"/>
            <a:ext cx="560151" cy="5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9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Motor clásico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Motor clásico de flujos de trabajo de SharePoint</a:t>
            </a:r>
          </a:p>
          <a:p>
            <a:r>
              <a:rPr lang="es-ES" dirty="0"/>
              <a:t> </a:t>
            </a:r>
            <a:r>
              <a:rPr lang="es-ES" dirty="0" smtClean="0"/>
              <a:t>Basado en </a:t>
            </a:r>
            <a:r>
              <a:rPr lang="es-ES" dirty="0" err="1" smtClean="0"/>
              <a:t>Workflow</a:t>
            </a:r>
            <a:r>
              <a:rPr lang="es-ES" dirty="0" smtClean="0"/>
              <a:t> Foundation</a:t>
            </a:r>
          </a:p>
          <a:p>
            <a:r>
              <a:rPr lang="es-ES" dirty="0"/>
              <a:t> </a:t>
            </a:r>
            <a:r>
              <a:rPr lang="es-ES" dirty="0" smtClean="0"/>
              <a:t>Motor dentro de la granja SharePoint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Difícil escalabilidad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Problemas con flujos detenidos </a:t>
            </a:r>
            <a:r>
              <a:rPr lang="es-ES" dirty="0" smtClean="0">
                <a:sym typeface="Wingdings" panose="05000000000000000000" pitchFamily="2" charset="2"/>
              </a:rPr>
              <a:t> dependencia de </a:t>
            </a:r>
            <a:r>
              <a:rPr lang="es-ES" dirty="0" err="1" smtClean="0">
                <a:sym typeface="Wingdings" panose="05000000000000000000" pitchFamily="2" charset="2"/>
              </a:rPr>
              <a:t>timer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job</a:t>
            </a:r>
            <a:endParaRPr lang="es-ES" dirty="0" smtClean="0">
              <a:sym typeface="Wingdings" panose="05000000000000000000" pitchFamily="2" charset="2"/>
            </a:endParaRPr>
          </a:p>
          <a:p>
            <a:pPr lvl="1"/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smtClean="0">
                <a:sym typeface="Wingdings" panose="05000000000000000000" pitchFamily="2" charset="2"/>
              </a:rPr>
              <a:t>Sólo flujos de trabajo secuenciales</a:t>
            </a:r>
          </a:p>
          <a:p>
            <a:r>
              <a:rPr lang="es-ES" dirty="0" smtClean="0"/>
              <a:t> Soportado en SharePoint 2007, 2010 y 2013</a:t>
            </a:r>
          </a:p>
          <a:p>
            <a:r>
              <a:rPr lang="es-ES" dirty="0"/>
              <a:t> </a:t>
            </a:r>
            <a:r>
              <a:rPr lang="es-ES" dirty="0" smtClean="0"/>
              <a:t>Soporte gráfico con Visio</a:t>
            </a:r>
          </a:p>
          <a:p>
            <a:r>
              <a:rPr lang="es-ES" dirty="0"/>
              <a:t> </a:t>
            </a:r>
            <a:r>
              <a:rPr lang="es-ES" dirty="0" smtClean="0"/>
              <a:t>Extensible mediante acciones personalizadas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Mucha variedad en </a:t>
            </a:r>
            <a:r>
              <a:rPr lang="es-ES" dirty="0" err="1" smtClean="0"/>
              <a:t>Codeplex</a:t>
            </a:r>
            <a:r>
              <a:rPr lang="es-ES" dirty="0" smtClean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73" y="5676830"/>
            <a:ext cx="4725059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40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Motor de </a:t>
            </a:r>
            <a:r>
              <a:rPr lang="es-ES" dirty="0" err="1" smtClean="0"/>
              <a:t>Workflow</a:t>
            </a:r>
            <a:r>
              <a:rPr lang="es-ES" dirty="0" smtClean="0"/>
              <a:t> Manager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2" y="1825625"/>
            <a:ext cx="6601080" cy="4716942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 Nuevo motor de flujos de trabajo</a:t>
            </a:r>
          </a:p>
          <a:p>
            <a:r>
              <a:rPr lang="es-ES" dirty="0"/>
              <a:t> </a:t>
            </a:r>
            <a:r>
              <a:rPr lang="es-ES" dirty="0" smtClean="0"/>
              <a:t>Independiente de la granja de SharePoint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Escalabilidad más sencilla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Instalación complicada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Flujos secuenciales y máquinas de estados</a:t>
            </a:r>
          </a:p>
          <a:p>
            <a:r>
              <a:rPr lang="es-ES" dirty="0"/>
              <a:t> </a:t>
            </a:r>
            <a:r>
              <a:rPr lang="es-ES" dirty="0" smtClean="0"/>
              <a:t>Soportado sólo en SharePoint 2013</a:t>
            </a:r>
          </a:p>
          <a:p>
            <a:r>
              <a:rPr lang="es-ES" dirty="0"/>
              <a:t> </a:t>
            </a:r>
            <a:r>
              <a:rPr lang="es-ES" dirty="0" smtClean="0"/>
              <a:t>Basado en </a:t>
            </a:r>
            <a:r>
              <a:rPr lang="es-ES" dirty="0" err="1" smtClean="0"/>
              <a:t>Workflow</a:t>
            </a:r>
            <a:r>
              <a:rPr lang="es-ES" dirty="0" smtClean="0"/>
              <a:t> Foundation y .NET Framework 4.5</a:t>
            </a:r>
          </a:p>
          <a:p>
            <a:r>
              <a:rPr lang="es-ES" dirty="0"/>
              <a:t> </a:t>
            </a:r>
            <a:r>
              <a:rPr lang="es-ES" dirty="0" smtClean="0"/>
              <a:t>Más acciones y posibilidades</a:t>
            </a:r>
          </a:p>
          <a:p>
            <a:r>
              <a:rPr lang="es-ES" dirty="0"/>
              <a:t> </a:t>
            </a:r>
            <a:r>
              <a:rPr lang="es-ES" dirty="0" smtClean="0"/>
              <a:t>Más información:</a:t>
            </a:r>
          </a:p>
          <a:p>
            <a:pPr lvl="1"/>
            <a:r>
              <a:rPr lang="es-ES" dirty="0"/>
              <a:t> </a:t>
            </a: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technet.microsoft.com/en-us/library/jj227177.aspx</a:t>
            </a:r>
            <a:r>
              <a:rPr lang="es-ES" dirty="0" smtClean="0"/>
              <a:t> </a:t>
            </a:r>
          </a:p>
          <a:p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73" y="5676830"/>
            <a:ext cx="4725059" cy="10002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73" y="1690688"/>
            <a:ext cx="4948871" cy="27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4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SharePoint </a:t>
            </a:r>
            <a:r>
              <a:rPr lang="es-ES" dirty="0" err="1" smtClean="0"/>
              <a:t>Designer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 Diseñador visual, orientado a usuario</a:t>
            </a:r>
          </a:p>
          <a:p>
            <a:r>
              <a:rPr lang="es-ES" dirty="0"/>
              <a:t> </a:t>
            </a:r>
            <a:r>
              <a:rPr lang="es-ES" dirty="0" smtClean="0"/>
              <a:t>Integración gráfica con Visio</a:t>
            </a:r>
          </a:p>
          <a:p>
            <a:r>
              <a:rPr lang="es-ES" dirty="0"/>
              <a:t> </a:t>
            </a:r>
            <a:r>
              <a:rPr lang="es-ES" dirty="0" smtClean="0"/>
              <a:t>Diseño legible, ordenado y agrupado. Estilo </a:t>
            </a:r>
            <a:r>
              <a:rPr lang="es-ES" dirty="0" err="1" smtClean="0"/>
              <a:t>pseudo</a:t>
            </a:r>
            <a:r>
              <a:rPr lang="es-ES" dirty="0" smtClean="0"/>
              <a:t> código.</a:t>
            </a:r>
          </a:p>
          <a:p>
            <a:r>
              <a:rPr lang="es-ES" dirty="0"/>
              <a:t> </a:t>
            </a:r>
            <a:r>
              <a:rPr lang="es-ES" dirty="0" smtClean="0"/>
              <a:t>Control del arranque del flujo de trabajo</a:t>
            </a:r>
          </a:p>
          <a:p>
            <a:r>
              <a:rPr lang="es-ES" dirty="0"/>
              <a:t> </a:t>
            </a:r>
            <a:r>
              <a:rPr lang="es-ES" dirty="0" smtClean="0"/>
              <a:t>Asociaciones a listas, tipos de contenido y sitio</a:t>
            </a:r>
          </a:p>
          <a:p>
            <a:r>
              <a:rPr lang="es-ES" dirty="0"/>
              <a:t> </a:t>
            </a:r>
            <a:r>
              <a:rPr lang="es-ES" dirty="0" smtClean="0"/>
              <a:t>Extensible con acciones personalizadas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5790" r="4063" b="7069"/>
          <a:stretch/>
        </p:blipFill>
        <p:spPr>
          <a:xfrm>
            <a:off x="5576776" y="1616149"/>
            <a:ext cx="6235515" cy="3856074"/>
          </a:xfrm>
        </p:spPr>
      </p:pic>
    </p:spTree>
    <p:extLst>
      <p:ext uri="{BB962C8B-B14F-4D97-AF65-F5344CB8AC3E}">
        <p14:creationId xmlns:p14="http://schemas.microsoft.com/office/powerpoint/2010/main" val="14543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Visual Studio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 Control total del flujo de trabajo</a:t>
            </a:r>
          </a:p>
          <a:p>
            <a:r>
              <a:rPr lang="es-ES" dirty="0"/>
              <a:t> </a:t>
            </a:r>
            <a:r>
              <a:rPr lang="es-ES" dirty="0" smtClean="0"/>
              <a:t>Sólo para desarrolladores</a:t>
            </a:r>
          </a:p>
          <a:p>
            <a:r>
              <a:rPr lang="es-ES" dirty="0"/>
              <a:t> </a:t>
            </a:r>
            <a:r>
              <a:rPr lang="es-ES" dirty="0" smtClean="0"/>
              <a:t>Extensión por código</a:t>
            </a:r>
          </a:p>
          <a:p>
            <a:r>
              <a:rPr lang="es-ES" dirty="0"/>
              <a:t> </a:t>
            </a:r>
            <a:r>
              <a:rPr lang="es-ES" dirty="0" smtClean="0"/>
              <a:t>Empaquetado en solución de granja o en app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87" y="1410586"/>
            <a:ext cx="6083725" cy="4334654"/>
          </a:xfrm>
        </p:spPr>
      </p:pic>
    </p:spTree>
    <p:extLst>
      <p:ext uri="{BB962C8B-B14F-4D97-AF65-F5344CB8AC3E}">
        <p14:creationId xmlns:p14="http://schemas.microsoft.com/office/powerpoint/2010/main" val="199840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Ejemplo: creación de un flujo de trabajo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105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Hands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Lab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4" t="129" r="35938" b="-129"/>
          <a:stretch/>
        </p:blipFill>
        <p:spPr/>
      </p:pic>
    </p:spTree>
    <p:extLst>
      <p:ext uri="{BB962C8B-B14F-4D97-AF65-F5344CB8AC3E}">
        <p14:creationId xmlns:p14="http://schemas.microsoft.com/office/powerpoint/2010/main" val="144415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smtClean="0"/>
              <a:t>Workshop Productividad</a:t>
            </a:r>
            <a:br>
              <a:rPr lang="es-ES" dirty="0" smtClean="0"/>
            </a:br>
            <a:r>
              <a:rPr lang="es-ES" sz="4000" dirty="0" smtClean="0"/>
              <a:t>Gestión de procesos corporativos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 en una empresa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Todas las empresas cuentan con multitud de procesos.</a:t>
            </a:r>
          </a:p>
          <a:p>
            <a:r>
              <a:rPr lang="es-ES" dirty="0"/>
              <a:t> </a:t>
            </a:r>
            <a:r>
              <a:rPr lang="es-ES" dirty="0" smtClean="0"/>
              <a:t>En muchos casos, procesos realizados por interacción humana o por papel.</a:t>
            </a:r>
          </a:p>
          <a:p>
            <a:r>
              <a:rPr lang="es-ES" dirty="0"/>
              <a:t> </a:t>
            </a:r>
            <a:r>
              <a:rPr lang="es-ES" dirty="0" smtClean="0"/>
              <a:t>Estos procesos forman parte del día a día en las empresas</a:t>
            </a:r>
          </a:p>
          <a:p>
            <a:r>
              <a:rPr lang="es-ES" dirty="0"/>
              <a:t> </a:t>
            </a:r>
            <a:r>
              <a:rPr lang="es-ES" b="1" dirty="0" smtClean="0"/>
              <a:t>Ejemplos</a:t>
            </a:r>
            <a:r>
              <a:rPr lang="es-ES" dirty="0" smtClean="0"/>
              <a:t>: petición de vacaciones, pago de dietas, solicitud de material, procesos de calidad, elaboración y aprobación de documentos…</a:t>
            </a:r>
          </a:p>
          <a:p>
            <a:r>
              <a:rPr lang="es-ES" dirty="0" smtClean="0"/>
              <a:t> Usando un </a:t>
            </a:r>
            <a:r>
              <a:rPr lang="es-ES" b="1" dirty="0" smtClean="0"/>
              <a:t>motor de flujos de trabajo</a:t>
            </a:r>
            <a:r>
              <a:rPr lang="es-ES" dirty="0" smtClean="0"/>
              <a:t> se podrá modelar estos procesos y eso nos permitirá ahorrar tiempo y costes.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5"/>
          <a:stretch/>
        </p:blipFill>
        <p:spPr>
          <a:xfrm>
            <a:off x="0" y="5514936"/>
            <a:ext cx="4813838" cy="15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1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Interacción humana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52133" y="1825625"/>
            <a:ext cx="4249244" cy="4351338"/>
          </a:xfrm>
        </p:spPr>
        <p:txBody>
          <a:bodyPr/>
          <a:lstStyle/>
          <a:p>
            <a:r>
              <a:rPr lang="es-ES" dirty="0" smtClean="0"/>
              <a:t> Los usuarios interactúan con el flujo de trabajo, igual que en la vida real.</a:t>
            </a:r>
          </a:p>
          <a:p>
            <a:r>
              <a:rPr lang="es-ES" dirty="0"/>
              <a:t> </a:t>
            </a:r>
            <a:r>
              <a:rPr lang="es-ES" dirty="0" smtClean="0"/>
              <a:t>Los usuarios pueden tardar días o incluso semanas en tomar decisiones.</a:t>
            </a:r>
          </a:p>
          <a:p>
            <a:r>
              <a:rPr lang="es-ES" dirty="0"/>
              <a:t> </a:t>
            </a:r>
            <a:r>
              <a:rPr lang="es-ES" dirty="0" smtClean="0"/>
              <a:t>SharePoint proporciona una interfaz para la interacción humana.</a:t>
            </a:r>
            <a:endParaRPr lang="es-ES" dirty="0"/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5407408" y="1877345"/>
            <a:ext cx="1871662" cy="4537075"/>
          </a:xfrm>
          <a:prstGeom prst="ellipse">
            <a:avLst/>
          </a:prstGeom>
          <a:solidFill>
            <a:srgbClr val="0000FF">
              <a:alpha val="16078"/>
            </a:srgbClr>
          </a:solidFill>
          <a:ln w="31750" algn="ctr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l"/>
            <a:endParaRPr lang="es-ES" sz="800" b="0"/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511558" y="1532844"/>
            <a:ext cx="1152525" cy="1152525"/>
          </a:xfrm>
          <a:prstGeom prst="ellipse">
            <a:avLst/>
          </a:prstGeom>
          <a:solidFill>
            <a:srgbClr val="FF0000">
              <a:alpha val="16078"/>
            </a:srgbClr>
          </a:solidFill>
          <a:ln w="31750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l"/>
            <a:endParaRPr lang="es-ES" sz="800" b="0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3319845" y="2382170"/>
            <a:ext cx="935038" cy="1871662"/>
          </a:xfrm>
          <a:prstGeom prst="ellipse">
            <a:avLst/>
          </a:prstGeom>
          <a:solidFill>
            <a:srgbClr val="FFFF00">
              <a:alpha val="16078"/>
            </a:srgbClr>
          </a:solidFill>
          <a:ln w="31750" algn="ctr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l"/>
            <a:endParaRPr lang="es-ES" sz="800" b="0"/>
          </a:p>
        </p:txBody>
      </p:sp>
      <p:pic>
        <p:nvPicPr>
          <p:cNvPr id="8" name="Picture 6" descr="user_heads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358" y="1734470"/>
            <a:ext cx="3603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user1_ti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8133" y="2310732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pilot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15470" y="3318795"/>
            <a:ext cx="360363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6128133" y="4903120"/>
            <a:ext cx="504825" cy="576262"/>
            <a:chOff x="1519" y="2568"/>
            <a:chExt cx="318" cy="363"/>
          </a:xfrm>
        </p:grpSpPr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 rot="10800000">
              <a:off x="1519" y="2659"/>
              <a:ext cx="318" cy="272"/>
            </a:xfrm>
            <a:custGeom>
              <a:avLst/>
              <a:gdLst>
                <a:gd name="T0" fmla="*/ 4 w 21600"/>
                <a:gd name="T1" fmla="*/ 2 h 21600"/>
                <a:gd name="T2" fmla="*/ 2 w 21600"/>
                <a:gd name="T3" fmla="*/ 3 h 21600"/>
                <a:gd name="T4" fmla="*/ 1 w 21600"/>
                <a:gd name="T5" fmla="*/ 2 h 21600"/>
                <a:gd name="T6" fmla="*/ 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83 w 21600"/>
                <a:gd name="T13" fmla="*/ 4526 h 21600"/>
                <a:gd name="T14" fmla="*/ 17117 w 21600"/>
                <a:gd name="T15" fmla="*/ 1707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algn="ctr">
              <a:solidFill>
                <a:srgbClr val="FFCC00"/>
              </a:solidFill>
              <a:prstDash val="sysDot"/>
              <a:miter lim="800000"/>
              <a:headEnd/>
              <a:tailEnd/>
            </a:ln>
          </p:spPr>
          <p:txBody>
            <a:bodyPr rot="10800000" wrap="none" lIns="0" tIns="0" rIns="0" bIns="0" anchor="ctr"/>
            <a:lstStyle/>
            <a:p>
              <a:pPr algn="l"/>
              <a:endParaRPr lang="es-ES" sz="800" b="0"/>
            </a:p>
          </p:txBody>
        </p:sp>
        <p:pic>
          <p:nvPicPr>
            <p:cNvPr id="13" name="Picture 11" descr="doctor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65" y="2568"/>
              <a:ext cx="227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2" descr="nurse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19" y="2795"/>
              <a:ext cx="13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3" descr="nurse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01" y="2795"/>
              <a:ext cx="136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14" descr="user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07183" y="3677570"/>
            <a:ext cx="3603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 descr="bed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35745" y="2598070"/>
            <a:ext cx="5048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440120" y="3174332"/>
            <a:ext cx="1727200" cy="1439863"/>
          </a:xfrm>
          <a:prstGeom prst="ellipse">
            <a:avLst/>
          </a:prstGeom>
          <a:solidFill>
            <a:srgbClr val="008000">
              <a:alpha val="16078"/>
            </a:srgbClr>
          </a:solidFill>
          <a:ln w="31750" algn="ctr">
            <a:solidFill>
              <a:srgbClr val="0080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l"/>
            <a:endParaRPr lang="es-ES" sz="800" b="0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943358" y="5333332"/>
            <a:ext cx="1366837" cy="1152525"/>
          </a:xfrm>
          <a:prstGeom prst="ellipse">
            <a:avLst/>
          </a:prstGeom>
          <a:solidFill>
            <a:srgbClr val="FF6600">
              <a:alpha val="16078"/>
            </a:srgbClr>
          </a:solidFill>
          <a:ln w="31750" algn="ctr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l"/>
            <a:endParaRPr lang="es-ES" sz="800" b="0"/>
          </a:p>
        </p:txBody>
      </p:sp>
      <p:pic>
        <p:nvPicPr>
          <p:cNvPr id="20" name="Picture 18" descr="guard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24895" y="3677570"/>
            <a:ext cx="360363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9" descr="surgeon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446595" y="5477795"/>
            <a:ext cx="360363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78258" y="2204370"/>
            <a:ext cx="563562" cy="136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900" b="0">
                <a:solidFill>
                  <a:schemeClr val="tx1"/>
                </a:solidFill>
              </a:rPr>
              <a:t>Call</a:t>
            </a:r>
            <a:r>
              <a:rPr lang="es-ES" sz="900" b="0">
                <a:solidFill>
                  <a:srgbClr val="FFFFFF"/>
                </a:solidFill>
              </a:rPr>
              <a:t> </a:t>
            </a:r>
            <a:r>
              <a:rPr lang="es-ES" sz="900" b="0">
                <a:solidFill>
                  <a:schemeClr val="tx1"/>
                </a:solidFill>
              </a:rPr>
              <a:t>center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783020" y="4033170"/>
            <a:ext cx="1049338" cy="136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900" b="0">
                <a:solidFill>
                  <a:schemeClr val="tx1"/>
                </a:solidFill>
              </a:rPr>
              <a:t>MDCs/Equipo Boston</a:t>
            </a: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3543683" y="3174332"/>
            <a:ext cx="541337" cy="273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900" b="0">
                <a:solidFill>
                  <a:schemeClr val="tx1"/>
                </a:solidFill>
              </a:rPr>
              <a:t>Paciente /</a:t>
            </a:r>
          </a:p>
          <a:p>
            <a:pPr algn="l"/>
            <a:r>
              <a:rPr lang="es-ES" sz="900" b="0">
                <a:solidFill>
                  <a:schemeClr val="tx1"/>
                </a:solidFill>
              </a:rPr>
              <a:t>Contacto</a:t>
            </a: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1340233" y="5942932"/>
            <a:ext cx="603250" cy="136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900" b="0">
                <a:solidFill>
                  <a:schemeClr val="tx1"/>
                </a:solidFill>
              </a:rPr>
              <a:t>Especialista</a:t>
            </a: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6015420" y="5911182"/>
            <a:ext cx="641350" cy="136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900" b="0">
                <a:solidFill>
                  <a:schemeClr val="tx1"/>
                </a:solidFill>
              </a:rPr>
              <a:t>Best Doctors</a:t>
            </a:r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 flipH="1" flipV="1">
            <a:off x="1735520" y="2237707"/>
            <a:ext cx="1512888" cy="64770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1664083" y="2453607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>
            <a:off x="1664083" y="2669507"/>
            <a:ext cx="1039812" cy="122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Llamada al Call Center</a:t>
            </a:r>
          </a:p>
        </p:txBody>
      </p:sp>
      <p:sp>
        <p:nvSpPr>
          <p:cNvPr id="30" name="Line 33"/>
          <p:cNvSpPr>
            <a:spLocks noChangeShapeType="1"/>
          </p:cNvSpPr>
          <p:nvPr/>
        </p:nvSpPr>
        <p:spPr bwMode="auto">
          <a:xfrm>
            <a:off x="1808545" y="1886862"/>
            <a:ext cx="3816350" cy="43180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2391151" y="1675720"/>
            <a:ext cx="1884362" cy="122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Comunicación de apertura de expediente</a:t>
            </a:r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095883" y="1674134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 flipH="1">
            <a:off x="4327908" y="2598070"/>
            <a:ext cx="1728787" cy="21590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5191508" y="2453607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35" name="Text Box 38"/>
          <p:cNvSpPr txBox="1">
            <a:spLocks noChangeArrowheads="1"/>
          </p:cNvSpPr>
          <p:nvPr/>
        </p:nvSpPr>
        <p:spPr bwMode="auto">
          <a:xfrm>
            <a:off x="4327908" y="2310732"/>
            <a:ext cx="1189037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Contacto y comprobación </a:t>
            </a:r>
          </a:p>
          <a:p>
            <a:pPr algn="l"/>
            <a:r>
              <a:rPr lang="es-ES" sz="800" b="0">
                <a:solidFill>
                  <a:schemeClr val="accent2"/>
                </a:solidFill>
              </a:rPr>
              <a:t>de cliente válido</a:t>
            </a:r>
          </a:p>
        </p:txBody>
      </p:sp>
      <p:sp>
        <p:nvSpPr>
          <p:cNvPr id="36" name="Oval 39"/>
          <p:cNvSpPr>
            <a:spLocks noChangeArrowheads="1"/>
          </p:cNvSpPr>
          <p:nvPr/>
        </p:nvSpPr>
        <p:spPr bwMode="auto">
          <a:xfrm>
            <a:off x="6559933" y="2813970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6344033" y="2742532"/>
            <a:ext cx="144462" cy="503238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8" name="Text Box 41"/>
          <p:cNvSpPr txBox="1">
            <a:spLocks noChangeArrowheads="1"/>
          </p:cNvSpPr>
          <p:nvPr/>
        </p:nvSpPr>
        <p:spPr bwMode="auto">
          <a:xfrm>
            <a:off x="6704395" y="2526632"/>
            <a:ext cx="8604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Comunicación a la </a:t>
            </a:r>
          </a:p>
          <a:p>
            <a:pPr algn="l"/>
            <a:r>
              <a:rPr lang="es-ES" sz="800" b="0">
                <a:solidFill>
                  <a:schemeClr val="accent2"/>
                </a:solidFill>
              </a:rPr>
              <a:t>Dirección Médica</a:t>
            </a:r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 flipH="1">
            <a:off x="6488495" y="3750595"/>
            <a:ext cx="144463" cy="107950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40" name="Oval 43"/>
          <p:cNvSpPr>
            <a:spLocks noChangeArrowheads="1"/>
          </p:cNvSpPr>
          <p:nvPr/>
        </p:nvSpPr>
        <p:spPr bwMode="auto">
          <a:xfrm>
            <a:off x="6704395" y="3895057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41" name="Text Box 44"/>
          <p:cNvSpPr txBox="1">
            <a:spLocks noChangeArrowheads="1"/>
          </p:cNvSpPr>
          <p:nvPr/>
        </p:nvSpPr>
        <p:spPr bwMode="auto">
          <a:xfrm>
            <a:off x="6848858" y="3606132"/>
            <a:ext cx="6826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Asignación del </a:t>
            </a:r>
          </a:p>
          <a:p>
            <a:pPr algn="l"/>
            <a:r>
              <a:rPr lang="es-ES" sz="800" b="0">
                <a:solidFill>
                  <a:schemeClr val="accent2"/>
                </a:solidFill>
              </a:rPr>
              <a:t>expediente</a:t>
            </a:r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 flipH="1" flipV="1">
            <a:off x="4256470" y="4037932"/>
            <a:ext cx="1943100" cy="792163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43" name="Oval 46"/>
          <p:cNvSpPr>
            <a:spLocks noChangeArrowheads="1"/>
          </p:cNvSpPr>
          <p:nvPr/>
        </p:nvSpPr>
        <p:spPr bwMode="auto">
          <a:xfrm>
            <a:off x="5480433" y="3390232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44" name="Oval 48"/>
          <p:cNvSpPr>
            <a:spLocks noChangeArrowheads="1"/>
          </p:cNvSpPr>
          <p:nvPr/>
        </p:nvSpPr>
        <p:spPr bwMode="auto">
          <a:xfrm>
            <a:off x="4064383" y="4150645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45" name="Line 49"/>
          <p:cNvSpPr>
            <a:spLocks noChangeShapeType="1"/>
          </p:cNvSpPr>
          <p:nvPr/>
        </p:nvSpPr>
        <p:spPr bwMode="auto">
          <a:xfrm flipH="1">
            <a:off x="5840795" y="2742532"/>
            <a:ext cx="503238" cy="86360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46" name="Text Box 50"/>
          <p:cNvSpPr txBox="1">
            <a:spLocks noChangeArrowheads="1"/>
          </p:cNvSpPr>
          <p:nvPr/>
        </p:nvSpPr>
        <p:spPr bwMode="auto">
          <a:xfrm>
            <a:off x="5096258" y="3013995"/>
            <a:ext cx="82867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Asignación del </a:t>
            </a:r>
          </a:p>
          <a:p>
            <a:pPr algn="l"/>
            <a:r>
              <a:rPr lang="es-ES" sz="800" b="0">
                <a:solidFill>
                  <a:schemeClr val="accent2"/>
                </a:solidFill>
              </a:rPr>
              <a:t>control de calidad</a:t>
            </a:r>
          </a:p>
        </p:txBody>
      </p:sp>
      <p:sp>
        <p:nvSpPr>
          <p:cNvPr id="47" name="Line 51"/>
          <p:cNvSpPr>
            <a:spLocks noChangeShapeType="1"/>
          </p:cNvSpPr>
          <p:nvPr/>
        </p:nvSpPr>
        <p:spPr bwMode="auto">
          <a:xfrm flipH="1" flipV="1">
            <a:off x="1951420" y="4253832"/>
            <a:ext cx="4103688" cy="720725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48" name="Oval 52"/>
          <p:cNvSpPr>
            <a:spLocks noChangeArrowheads="1"/>
          </p:cNvSpPr>
          <p:nvPr/>
        </p:nvSpPr>
        <p:spPr bwMode="auto">
          <a:xfrm>
            <a:off x="2240345" y="4037932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49" name="Oval 54"/>
          <p:cNvSpPr>
            <a:spLocks noChangeArrowheads="1"/>
          </p:cNvSpPr>
          <p:nvPr/>
        </p:nvSpPr>
        <p:spPr bwMode="auto">
          <a:xfrm>
            <a:off x="1591058" y="3461670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9</a:t>
            </a:r>
          </a:p>
        </p:txBody>
      </p:sp>
      <p:sp>
        <p:nvSpPr>
          <p:cNvPr id="50" name="Text Box 55"/>
          <p:cNvSpPr txBox="1">
            <a:spLocks noChangeArrowheads="1"/>
          </p:cNvSpPr>
          <p:nvPr/>
        </p:nvSpPr>
        <p:spPr bwMode="auto">
          <a:xfrm>
            <a:off x="1087820" y="3750595"/>
            <a:ext cx="1368425" cy="122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Estudio del caso</a:t>
            </a:r>
          </a:p>
        </p:txBody>
      </p:sp>
      <p:sp>
        <p:nvSpPr>
          <p:cNvPr id="51" name="Line 56"/>
          <p:cNvSpPr>
            <a:spLocks noChangeShapeType="1"/>
          </p:cNvSpPr>
          <p:nvPr/>
        </p:nvSpPr>
        <p:spPr bwMode="auto">
          <a:xfrm flipH="1">
            <a:off x="1303720" y="4326857"/>
            <a:ext cx="0" cy="1008063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52" name="Oval 57"/>
          <p:cNvSpPr>
            <a:spLocks noChangeArrowheads="1"/>
          </p:cNvSpPr>
          <p:nvPr/>
        </p:nvSpPr>
        <p:spPr bwMode="auto">
          <a:xfrm>
            <a:off x="2240345" y="6127082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11</a:t>
            </a:r>
          </a:p>
        </p:txBody>
      </p:sp>
      <p:sp>
        <p:nvSpPr>
          <p:cNvPr id="53" name="Text Box 58"/>
          <p:cNvSpPr txBox="1">
            <a:spLocks noChangeArrowheads="1"/>
          </p:cNvSpPr>
          <p:nvPr/>
        </p:nvSpPr>
        <p:spPr bwMode="auto">
          <a:xfrm>
            <a:off x="183384" y="4949157"/>
            <a:ext cx="13684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s-ES" sz="800" b="0" dirty="0">
                <a:solidFill>
                  <a:schemeClr val="accent2"/>
                </a:solidFill>
              </a:rPr>
              <a:t>Traspaso del expediente</a:t>
            </a:r>
          </a:p>
          <a:p>
            <a:pPr algn="l"/>
            <a:r>
              <a:rPr lang="es-ES" sz="800" b="0" dirty="0">
                <a:solidFill>
                  <a:schemeClr val="accent2"/>
                </a:solidFill>
              </a:rPr>
              <a:t> al especialista</a:t>
            </a:r>
          </a:p>
        </p:txBody>
      </p:sp>
      <p:sp>
        <p:nvSpPr>
          <p:cNvPr id="54" name="Text Box 59"/>
          <p:cNvSpPr txBox="1">
            <a:spLocks noChangeArrowheads="1"/>
          </p:cNvSpPr>
          <p:nvPr/>
        </p:nvSpPr>
        <p:spPr bwMode="auto">
          <a:xfrm>
            <a:off x="2095883" y="6342982"/>
            <a:ext cx="13684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Valoración diagnóstico y tratamiento</a:t>
            </a:r>
          </a:p>
        </p:txBody>
      </p:sp>
      <p:sp>
        <p:nvSpPr>
          <p:cNvPr id="55" name="Line 66"/>
          <p:cNvSpPr>
            <a:spLocks noChangeShapeType="1"/>
          </p:cNvSpPr>
          <p:nvPr/>
        </p:nvSpPr>
        <p:spPr bwMode="auto">
          <a:xfrm flipH="1" flipV="1">
            <a:off x="4327908" y="3461670"/>
            <a:ext cx="1296987" cy="288925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56" name="Oval 67"/>
          <p:cNvSpPr>
            <a:spLocks noChangeArrowheads="1"/>
          </p:cNvSpPr>
          <p:nvPr/>
        </p:nvSpPr>
        <p:spPr bwMode="auto">
          <a:xfrm>
            <a:off x="4327908" y="3102895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15</a:t>
            </a:r>
          </a:p>
        </p:txBody>
      </p:sp>
      <p:sp>
        <p:nvSpPr>
          <p:cNvPr id="57" name="Text Box 68"/>
          <p:cNvSpPr txBox="1">
            <a:spLocks noChangeArrowheads="1"/>
          </p:cNvSpPr>
          <p:nvPr/>
        </p:nvSpPr>
        <p:spPr bwMode="auto">
          <a:xfrm>
            <a:off x="4304095" y="3677570"/>
            <a:ext cx="838200" cy="122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Control de calidad</a:t>
            </a:r>
          </a:p>
        </p:txBody>
      </p:sp>
      <p:sp>
        <p:nvSpPr>
          <p:cNvPr id="58" name="Oval 69"/>
          <p:cNvSpPr>
            <a:spLocks noChangeArrowheads="1"/>
          </p:cNvSpPr>
          <p:nvPr/>
        </p:nvSpPr>
        <p:spPr bwMode="auto">
          <a:xfrm>
            <a:off x="943358" y="4685632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 flipH="1" flipV="1">
            <a:off x="1591058" y="4469732"/>
            <a:ext cx="360362" cy="1152525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60" name="Text Box 58"/>
          <p:cNvSpPr txBox="1">
            <a:spLocks noChangeArrowheads="1"/>
          </p:cNvSpPr>
          <p:nvPr/>
        </p:nvSpPr>
        <p:spPr bwMode="auto">
          <a:xfrm>
            <a:off x="1735520" y="5190457"/>
            <a:ext cx="1368425" cy="122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Comunicación resultado</a:t>
            </a:r>
          </a:p>
        </p:txBody>
      </p:sp>
      <p:sp>
        <p:nvSpPr>
          <p:cNvPr id="61" name="Oval 69"/>
          <p:cNvSpPr>
            <a:spLocks noChangeArrowheads="1"/>
          </p:cNvSpPr>
          <p:nvPr/>
        </p:nvSpPr>
        <p:spPr bwMode="auto">
          <a:xfrm>
            <a:off x="1879983" y="4903120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12</a:t>
            </a:r>
          </a:p>
        </p:txBody>
      </p:sp>
      <p:sp>
        <p:nvSpPr>
          <p:cNvPr id="62" name="Line 56"/>
          <p:cNvSpPr>
            <a:spLocks noChangeShapeType="1"/>
          </p:cNvSpPr>
          <p:nvPr/>
        </p:nvSpPr>
        <p:spPr bwMode="auto">
          <a:xfrm>
            <a:off x="1806958" y="4469732"/>
            <a:ext cx="4176712" cy="720725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63" name="Text Box 58"/>
          <p:cNvSpPr txBox="1">
            <a:spLocks noChangeArrowheads="1"/>
          </p:cNvSpPr>
          <p:nvPr/>
        </p:nvSpPr>
        <p:spPr bwMode="auto">
          <a:xfrm>
            <a:off x="3103945" y="5045995"/>
            <a:ext cx="1368425" cy="122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Comunicación resultado</a:t>
            </a:r>
          </a:p>
        </p:txBody>
      </p:sp>
      <p:sp>
        <p:nvSpPr>
          <p:cNvPr id="64" name="Oval 69"/>
          <p:cNvSpPr>
            <a:spLocks noChangeArrowheads="1"/>
          </p:cNvSpPr>
          <p:nvPr/>
        </p:nvSpPr>
        <p:spPr bwMode="auto">
          <a:xfrm>
            <a:off x="2959483" y="4830095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13</a:t>
            </a:r>
          </a:p>
        </p:txBody>
      </p:sp>
      <p:sp>
        <p:nvSpPr>
          <p:cNvPr id="65" name="Text Box 47"/>
          <p:cNvSpPr txBox="1">
            <a:spLocks noChangeArrowheads="1"/>
          </p:cNvSpPr>
          <p:nvPr/>
        </p:nvSpPr>
        <p:spPr bwMode="auto">
          <a:xfrm>
            <a:off x="4327908" y="4253832"/>
            <a:ext cx="844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Estudio del caso y </a:t>
            </a:r>
          </a:p>
          <a:p>
            <a:pPr algn="l"/>
            <a:r>
              <a:rPr lang="es-ES" sz="800" b="0">
                <a:solidFill>
                  <a:schemeClr val="accent2"/>
                </a:solidFill>
              </a:rPr>
              <a:t>recogida de </a:t>
            </a:r>
          </a:p>
          <a:p>
            <a:pPr algn="l"/>
            <a:r>
              <a:rPr lang="es-ES" sz="800" b="0">
                <a:solidFill>
                  <a:schemeClr val="accent2"/>
                </a:solidFill>
              </a:rPr>
              <a:t>documentación</a:t>
            </a:r>
          </a:p>
        </p:txBody>
      </p:sp>
      <p:sp>
        <p:nvSpPr>
          <p:cNvPr id="66" name="Text Box 53"/>
          <p:cNvSpPr txBox="1">
            <a:spLocks noChangeArrowheads="1"/>
          </p:cNvSpPr>
          <p:nvPr/>
        </p:nvSpPr>
        <p:spPr bwMode="auto">
          <a:xfrm>
            <a:off x="2383220" y="3822032"/>
            <a:ext cx="1008063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Envío del expediente</a:t>
            </a:r>
          </a:p>
          <a:p>
            <a:pPr algn="l"/>
            <a:r>
              <a:rPr lang="es-ES" sz="800" b="0">
                <a:solidFill>
                  <a:schemeClr val="accent2"/>
                </a:solidFill>
              </a:rPr>
              <a:t> a Boston</a:t>
            </a:r>
          </a:p>
        </p:txBody>
      </p:sp>
      <p:sp>
        <p:nvSpPr>
          <p:cNvPr id="67" name="Line 56"/>
          <p:cNvSpPr>
            <a:spLocks noChangeShapeType="1"/>
          </p:cNvSpPr>
          <p:nvPr/>
        </p:nvSpPr>
        <p:spPr bwMode="auto">
          <a:xfrm flipH="1" flipV="1">
            <a:off x="3680208" y="4182395"/>
            <a:ext cx="2303462" cy="129540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arrow" w="med" len="med"/>
          </a:ln>
        </p:spPr>
        <p:txBody>
          <a:bodyPr lIns="0" tIns="0" rIns="0" bIns="0"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68" name="Text Box 58"/>
          <p:cNvSpPr txBox="1">
            <a:spLocks noChangeArrowheads="1"/>
          </p:cNvSpPr>
          <p:nvPr/>
        </p:nvSpPr>
        <p:spPr bwMode="auto">
          <a:xfrm>
            <a:off x="4399345" y="5550820"/>
            <a:ext cx="1152525" cy="122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s-ES" sz="800" b="0">
                <a:solidFill>
                  <a:schemeClr val="accent2"/>
                </a:solidFill>
              </a:rPr>
              <a:t>Comunicación resultado</a:t>
            </a:r>
          </a:p>
        </p:txBody>
      </p:sp>
      <p:sp>
        <p:nvSpPr>
          <p:cNvPr id="69" name="Oval 69"/>
          <p:cNvSpPr>
            <a:spLocks noChangeArrowheads="1"/>
          </p:cNvSpPr>
          <p:nvPr/>
        </p:nvSpPr>
        <p:spPr bwMode="auto">
          <a:xfrm>
            <a:off x="5264533" y="5261895"/>
            <a:ext cx="215900" cy="215900"/>
          </a:xfrm>
          <a:prstGeom prst="ellipse">
            <a:avLst/>
          </a:prstGeom>
          <a:solidFill>
            <a:srgbClr val="000080">
              <a:alpha val="7843"/>
            </a:srgbClr>
          </a:solidFill>
          <a:ln w="9525" algn="ctr">
            <a:solidFill>
              <a:srgbClr val="000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r>
              <a:rPr lang="es-ES" sz="800" b="0">
                <a:solidFill>
                  <a:schemeClr val="accent2"/>
                </a:solidFill>
              </a:rPr>
              <a:t>14</a:t>
            </a:r>
          </a:p>
        </p:txBody>
      </p:sp>
      <p:pic>
        <p:nvPicPr>
          <p:cNvPr id="70" name="Picture 58" descr="user1_find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016383" y="3318795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1" descr="holmes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82995" y="3604545"/>
            <a:ext cx="40798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347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SharePoint al rescate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8449025" cy="4351338"/>
          </a:xfrm>
        </p:spPr>
        <p:txBody>
          <a:bodyPr/>
          <a:lstStyle/>
          <a:p>
            <a:r>
              <a:rPr lang="es-ES" dirty="0" smtClean="0"/>
              <a:t> SharePoint proporciona herramientas para: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Diseñar flujos de trabajo secuenciales</a:t>
            </a:r>
          </a:p>
          <a:p>
            <a:pPr lvl="2"/>
            <a:r>
              <a:rPr lang="es-ES" dirty="0"/>
              <a:t> </a:t>
            </a:r>
            <a:r>
              <a:rPr lang="es-ES" dirty="0" smtClean="0"/>
              <a:t>Motor de </a:t>
            </a:r>
            <a:r>
              <a:rPr lang="es-ES" dirty="0" err="1" smtClean="0"/>
              <a:t>workflow</a:t>
            </a:r>
            <a:r>
              <a:rPr lang="es-ES" dirty="0" smtClean="0"/>
              <a:t> clásico (2010)</a:t>
            </a:r>
          </a:p>
          <a:p>
            <a:pPr lvl="2"/>
            <a:r>
              <a:rPr lang="es-ES" dirty="0"/>
              <a:t> </a:t>
            </a:r>
            <a:r>
              <a:rPr lang="es-ES" dirty="0" smtClean="0"/>
              <a:t>Motor de </a:t>
            </a:r>
            <a:r>
              <a:rPr lang="es-ES" dirty="0" err="1" smtClean="0"/>
              <a:t>Workflow</a:t>
            </a:r>
            <a:r>
              <a:rPr lang="es-ES" dirty="0" smtClean="0"/>
              <a:t> Manager (2013)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Diseñar flujos de trabajo de máquina de estados</a:t>
            </a:r>
          </a:p>
          <a:p>
            <a:pPr lvl="2"/>
            <a:r>
              <a:rPr lang="es-ES" dirty="0" smtClean="0"/>
              <a:t> Motor </a:t>
            </a:r>
            <a:r>
              <a:rPr lang="es-ES" dirty="0"/>
              <a:t>de </a:t>
            </a:r>
            <a:r>
              <a:rPr lang="es-ES" dirty="0" err="1"/>
              <a:t>Workflow</a:t>
            </a:r>
            <a:r>
              <a:rPr lang="es-ES" dirty="0"/>
              <a:t> Manager (</a:t>
            </a:r>
            <a:r>
              <a:rPr lang="es-ES" dirty="0" smtClean="0"/>
              <a:t>2013</a:t>
            </a:r>
            <a:r>
              <a:rPr lang="es-ES" dirty="0"/>
              <a:t>)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Crear listas y personalizar formularios para solicitar y almacenar los datos</a:t>
            </a:r>
          </a:p>
          <a:p>
            <a:pPr lvl="2"/>
            <a:r>
              <a:rPr lang="es-ES" dirty="0"/>
              <a:t> </a:t>
            </a:r>
            <a:r>
              <a:rPr lang="es-ES" dirty="0" smtClean="0"/>
              <a:t>Microsoft Office InfoPath 2013</a:t>
            </a:r>
          </a:p>
          <a:p>
            <a:pPr lvl="2"/>
            <a:r>
              <a:rPr lang="es-ES" dirty="0"/>
              <a:t> </a:t>
            </a:r>
            <a:r>
              <a:rPr lang="es-ES" dirty="0" smtClean="0"/>
              <a:t>Futuros sustitutos de InfoPath</a:t>
            </a:r>
            <a:endParaRPr lang="es-ES" dirty="0"/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10008447" y="2427587"/>
            <a:ext cx="482292" cy="17883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75000"/>
              </a:lnSpc>
            </a:pPr>
            <a:endParaRPr lang="en-US" sz="1800" b="1">
              <a:solidFill>
                <a:schemeClr val="bg2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10068880" y="2761482"/>
            <a:ext cx="362432" cy="241621"/>
          </a:xfrm>
          <a:prstGeom prst="flowChartDecision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9589442" y="3108693"/>
            <a:ext cx="482292" cy="17883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75000"/>
              </a:lnSpc>
            </a:pPr>
            <a:endParaRPr lang="en-US" sz="1800" b="1">
              <a:solidFill>
                <a:schemeClr val="bg2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>
            <a:off x="10396115" y="3108693"/>
            <a:ext cx="482292" cy="17883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75000"/>
              </a:lnSpc>
            </a:pPr>
            <a:endParaRPr lang="en-US" sz="1800" b="1">
              <a:solidFill>
                <a:schemeClr val="bg2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21" name="AutoShape 10"/>
          <p:cNvSpPr>
            <a:spLocks noChangeArrowheads="1"/>
          </p:cNvSpPr>
          <p:nvPr/>
        </p:nvSpPr>
        <p:spPr bwMode="auto">
          <a:xfrm>
            <a:off x="9992779" y="3597644"/>
            <a:ext cx="482292" cy="17883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lnSpc>
                <a:spcPct val="75000"/>
              </a:lnSpc>
            </a:pPr>
            <a:endParaRPr lang="en-US" sz="1800" b="1">
              <a:solidFill>
                <a:schemeClr val="bg2"/>
              </a:solidFill>
              <a:latin typeface="Arial" charset="0"/>
              <a:ea typeface="MS PGothic" pitchFamily="34" charset="-128"/>
            </a:endParaRPr>
          </a:p>
        </p:txBody>
      </p:sp>
      <p:cxnSp>
        <p:nvCxnSpPr>
          <p:cNvPr id="22" name="AutoShape 23"/>
          <p:cNvCxnSpPr>
            <a:cxnSpLocks noChangeShapeType="1"/>
            <a:stCxn id="17" idx="2"/>
            <a:endCxn id="18" idx="0"/>
          </p:cNvCxnSpPr>
          <p:nvPr/>
        </p:nvCxnSpPr>
        <p:spPr bwMode="auto">
          <a:xfrm rot="16200000" flipH="1">
            <a:off x="10172317" y="2683702"/>
            <a:ext cx="155057" cy="503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3" name="AutoShape 24"/>
          <p:cNvCxnSpPr>
            <a:cxnSpLocks noChangeShapeType="1"/>
            <a:stCxn id="18" idx="3"/>
            <a:endCxn id="20" idx="0"/>
          </p:cNvCxnSpPr>
          <p:nvPr/>
        </p:nvCxnSpPr>
        <p:spPr bwMode="auto">
          <a:xfrm>
            <a:off x="10438922" y="2882292"/>
            <a:ext cx="198814" cy="218791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4" name="AutoShape 25"/>
          <p:cNvCxnSpPr>
            <a:cxnSpLocks noChangeShapeType="1"/>
            <a:stCxn id="18" idx="1"/>
            <a:endCxn id="19" idx="0"/>
          </p:cNvCxnSpPr>
          <p:nvPr/>
        </p:nvCxnSpPr>
        <p:spPr bwMode="auto">
          <a:xfrm rot="10800000" flipV="1">
            <a:off x="9831064" y="2882292"/>
            <a:ext cx="230206" cy="218791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5" name="AutoShape 26"/>
          <p:cNvCxnSpPr>
            <a:cxnSpLocks noChangeShapeType="1"/>
            <a:stCxn id="19" idx="2"/>
            <a:endCxn id="21" idx="0"/>
          </p:cNvCxnSpPr>
          <p:nvPr/>
        </p:nvCxnSpPr>
        <p:spPr bwMode="auto">
          <a:xfrm rot="16200000" flipH="1">
            <a:off x="9877201" y="3240919"/>
            <a:ext cx="310112" cy="403337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6" name="AutoShape 27"/>
          <p:cNvCxnSpPr>
            <a:cxnSpLocks noChangeShapeType="1"/>
            <a:stCxn id="20" idx="2"/>
            <a:endCxn id="21" idx="0"/>
          </p:cNvCxnSpPr>
          <p:nvPr/>
        </p:nvCxnSpPr>
        <p:spPr bwMode="auto">
          <a:xfrm rot="5400000">
            <a:off x="10280537" y="3240919"/>
            <a:ext cx="310112" cy="403337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7" name="Rectangle 27"/>
          <p:cNvSpPr/>
          <p:nvPr/>
        </p:nvSpPr>
        <p:spPr>
          <a:xfrm>
            <a:off x="9213111" y="1995713"/>
            <a:ext cx="2029047" cy="1857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Secuencial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9589315" y="4796249"/>
            <a:ext cx="358627" cy="324381"/>
            <a:chOff x="3158" y="3103"/>
            <a:chExt cx="377" cy="341"/>
          </a:xfrm>
        </p:grpSpPr>
        <p:sp>
          <p:nvSpPr>
            <p:cNvPr id="5" name="AutoShape 12"/>
            <p:cNvSpPr>
              <a:spLocks noChangeArrowheads="1"/>
            </p:cNvSpPr>
            <p:nvPr/>
          </p:nvSpPr>
          <p:spPr bwMode="auto">
            <a:xfrm>
              <a:off x="3158" y="3103"/>
              <a:ext cx="377" cy="341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75000"/>
                </a:lnSpc>
              </a:pPr>
              <a:endParaRPr lang="en-US" sz="1800" b="1">
                <a:solidFill>
                  <a:schemeClr val="bg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6" name="Line 13"/>
            <p:cNvSpPr>
              <a:spLocks noChangeShapeType="1"/>
            </p:cNvSpPr>
            <p:nvPr/>
          </p:nvSpPr>
          <p:spPr bwMode="auto">
            <a:xfrm>
              <a:off x="3162" y="3206"/>
              <a:ext cx="37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9763397" y="5322298"/>
            <a:ext cx="358627" cy="324382"/>
            <a:chOff x="3158" y="3103"/>
            <a:chExt cx="377" cy="341"/>
          </a:xfrm>
        </p:grpSpPr>
        <p:sp>
          <p:nvSpPr>
            <p:cNvPr id="8" name="AutoShape 18"/>
            <p:cNvSpPr>
              <a:spLocks noChangeArrowheads="1"/>
            </p:cNvSpPr>
            <p:nvPr/>
          </p:nvSpPr>
          <p:spPr bwMode="auto">
            <a:xfrm>
              <a:off x="3158" y="3103"/>
              <a:ext cx="377" cy="341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75000"/>
                </a:lnSpc>
              </a:pPr>
              <a:endParaRPr lang="en-US" sz="1800" b="1">
                <a:solidFill>
                  <a:schemeClr val="bg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3162" y="3206"/>
              <a:ext cx="37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10610974" y="5559163"/>
            <a:ext cx="358627" cy="324381"/>
            <a:chOff x="3158" y="3103"/>
            <a:chExt cx="377" cy="341"/>
          </a:xfrm>
        </p:grpSpPr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3158" y="3103"/>
              <a:ext cx="377" cy="341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75000"/>
                </a:lnSpc>
              </a:pPr>
              <a:endParaRPr lang="en-US" sz="1800" b="1">
                <a:solidFill>
                  <a:schemeClr val="bg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>
              <a:off x="3162" y="3206"/>
              <a:ext cx="37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</p:grpSp>
      <p:sp>
        <p:nvSpPr>
          <p:cNvPr id="13" name="Arc 28"/>
          <p:cNvSpPr>
            <a:spLocks/>
          </p:cNvSpPr>
          <p:nvPr/>
        </p:nvSpPr>
        <p:spPr bwMode="auto">
          <a:xfrm>
            <a:off x="9966016" y="4901839"/>
            <a:ext cx="486097" cy="11415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rc 29"/>
          <p:cNvSpPr>
            <a:spLocks/>
          </p:cNvSpPr>
          <p:nvPr/>
        </p:nvSpPr>
        <p:spPr bwMode="auto">
          <a:xfrm flipH="1">
            <a:off x="10027849" y="5198634"/>
            <a:ext cx="362432" cy="123664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rc 30"/>
          <p:cNvSpPr>
            <a:spLocks/>
          </p:cNvSpPr>
          <p:nvPr/>
        </p:nvSpPr>
        <p:spPr bwMode="auto">
          <a:xfrm flipV="1">
            <a:off x="10131537" y="5381276"/>
            <a:ext cx="341505" cy="16552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rc 31"/>
          <p:cNvSpPr>
            <a:spLocks/>
          </p:cNvSpPr>
          <p:nvPr/>
        </p:nvSpPr>
        <p:spPr bwMode="auto">
          <a:xfrm>
            <a:off x="10723224" y="5348933"/>
            <a:ext cx="144592" cy="18644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14"/>
          <p:cNvGrpSpPr>
            <a:grpSpLocks/>
          </p:cNvGrpSpPr>
          <p:nvPr/>
        </p:nvGrpSpPr>
        <p:grpSpPr bwMode="auto">
          <a:xfrm>
            <a:off x="10394086" y="5042626"/>
            <a:ext cx="358627" cy="324382"/>
            <a:chOff x="3158" y="3103"/>
            <a:chExt cx="377" cy="341"/>
          </a:xfrm>
        </p:grpSpPr>
        <p:sp>
          <p:nvSpPr>
            <p:cNvPr id="29" name="AutoShape 15"/>
            <p:cNvSpPr>
              <a:spLocks noChangeArrowheads="1"/>
            </p:cNvSpPr>
            <p:nvPr/>
          </p:nvSpPr>
          <p:spPr bwMode="auto">
            <a:xfrm>
              <a:off x="3158" y="3103"/>
              <a:ext cx="377" cy="341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lnSpc>
                  <a:spcPct val="75000"/>
                </a:lnSpc>
              </a:pPr>
              <a:endParaRPr lang="en-US" sz="1800" b="1">
                <a:solidFill>
                  <a:schemeClr val="bg2"/>
                </a:solidFill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3162" y="3206"/>
              <a:ext cx="37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/>
            </a:p>
          </p:txBody>
        </p:sp>
      </p:grpSp>
      <p:sp>
        <p:nvSpPr>
          <p:cNvPr id="31" name="Rectangle 31"/>
          <p:cNvSpPr/>
          <p:nvPr/>
        </p:nvSpPr>
        <p:spPr>
          <a:xfrm>
            <a:off x="9213438" y="4285419"/>
            <a:ext cx="2028720" cy="1857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Máquina</a:t>
            </a:r>
            <a:r>
              <a:rPr lang="en-US" sz="16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6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estados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7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Formularios en SharePoint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r="73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890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InfoPath: un futuro algo dudoso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Actual herramienta de </a:t>
            </a:r>
            <a:r>
              <a:rPr lang="es-ES" b="1" dirty="0" smtClean="0"/>
              <a:t>diseño de formularios </a:t>
            </a:r>
            <a:r>
              <a:rPr lang="es-ES" dirty="0" smtClean="0"/>
              <a:t>para SharePoint</a:t>
            </a:r>
          </a:p>
          <a:p>
            <a:r>
              <a:rPr lang="es-ES" dirty="0" smtClean="0"/>
              <a:t> En marzo de 2014 se anunció el </a:t>
            </a:r>
            <a:r>
              <a:rPr lang="es-ES" b="1" dirty="0" smtClean="0"/>
              <a:t>final</a:t>
            </a:r>
            <a:r>
              <a:rPr lang="es-ES" dirty="0" smtClean="0"/>
              <a:t> de InfoPath</a:t>
            </a:r>
          </a:p>
          <a:p>
            <a:r>
              <a:rPr lang="es-ES" dirty="0"/>
              <a:t> </a:t>
            </a:r>
            <a:r>
              <a:rPr lang="es-ES" dirty="0" smtClean="0"/>
              <a:t>No habrá InfoPath 2016</a:t>
            </a:r>
          </a:p>
          <a:p>
            <a:r>
              <a:rPr lang="es-ES" dirty="0" smtClean="0"/>
              <a:t> Se </a:t>
            </a:r>
            <a:r>
              <a:rPr lang="es-ES" dirty="0"/>
              <a:t>mantiene el soporte hasta 2023 para los formularios ya existentes</a:t>
            </a:r>
          </a:p>
          <a:p>
            <a:pPr lvl="1"/>
            <a:r>
              <a:rPr lang="es-ES" dirty="0" smtClean="0"/>
              <a:t> Para </a:t>
            </a:r>
            <a:r>
              <a:rPr lang="es-ES" dirty="0"/>
              <a:t>formularios en InfoPath cliente y formularios en SharePoint </a:t>
            </a:r>
            <a:r>
              <a:rPr lang="es-ES" dirty="0" smtClean="0"/>
              <a:t>2010/2013</a:t>
            </a:r>
            <a:endParaRPr lang="es-ES" dirty="0"/>
          </a:p>
          <a:p>
            <a:r>
              <a:rPr lang="es-ES" dirty="0" smtClean="0"/>
              <a:t> En 2014 se anunció el sustituto de InfoPath: </a:t>
            </a:r>
            <a:r>
              <a:rPr lang="es-ES" dirty="0" err="1" smtClean="0"/>
              <a:t>FoSL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En 2015 se canceló del </a:t>
            </a:r>
            <a:r>
              <a:rPr lang="es-ES" dirty="0" err="1" smtClean="0"/>
              <a:t>roadmap</a:t>
            </a:r>
            <a:r>
              <a:rPr lang="es-ES" dirty="0" smtClean="0"/>
              <a:t> al sustituto de InfoPath</a:t>
            </a:r>
          </a:p>
          <a:p>
            <a:r>
              <a:rPr lang="es-ES" dirty="0"/>
              <a:t> </a:t>
            </a:r>
            <a:r>
              <a:rPr lang="es-ES" dirty="0" smtClean="0"/>
              <a:t>En 2015 se anunció que InfoPath </a:t>
            </a:r>
            <a:r>
              <a:rPr lang="es-ES" b="1" dirty="0" smtClean="0"/>
              <a:t>sería soportado </a:t>
            </a:r>
            <a:r>
              <a:rPr lang="es-ES" dirty="0" smtClean="0"/>
              <a:t>en SharePoint 2016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Hasta que llegue un nuevo sustituto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Aún así, no existirá InfoPath 2016</a:t>
            </a:r>
            <a:endParaRPr lang="es-ES" dirty="0"/>
          </a:p>
        </p:txBody>
      </p:sp>
      <p:pic>
        <p:nvPicPr>
          <p:cNvPr id="4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95" y="750061"/>
            <a:ext cx="2501175" cy="10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0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BF46ACB4F846B28CD3AF586BC274" ma:contentTypeVersion="2" ma:contentTypeDescription="Create a new document." ma:contentTypeScope="" ma:versionID="adfb675e58b08c3d8473d8731fcbb0bd">
  <xsd:schema xmlns:xsd="http://www.w3.org/2001/XMLSchema" xmlns:xs="http://www.w3.org/2001/XMLSchema" xmlns:p="http://schemas.microsoft.com/office/2006/metadata/properties" xmlns:ns2="a4aa0b84-8325-48cb-a05f-55913b886993" targetNamespace="http://schemas.microsoft.com/office/2006/metadata/properties" ma:root="true" ma:fieldsID="75cc7ac740c7e2cbb4dd092763ddd15a" ns2:_="">
    <xsd:import namespace="a4aa0b84-8325-48cb-a05f-55913b886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a0b84-8325-48cb-a05f-55913b8869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39CD32-8296-49EA-BE11-A0768E7B6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a0b84-8325-48cb-a05f-55913b886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9132E3-28B7-4036-A2C7-45F764811B98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a4aa0b84-8325-48cb-a05f-55913b886993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F406758-A59A-4A0E-AF54-0D3DB7140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3638</TotalTime>
  <Words>1193</Words>
  <Application>Microsoft Office PowerPoint</Application>
  <PresentationFormat>Panorámica</PresentationFormat>
  <Paragraphs>227</Paragraphs>
  <Slides>31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1" baseType="lpstr">
      <vt:lpstr>Arial</vt:lpstr>
      <vt:lpstr>Segoe UI </vt:lpstr>
      <vt:lpstr>Rabiohead</vt:lpstr>
      <vt:lpstr>Segoe UI Light</vt:lpstr>
      <vt:lpstr>Arial Black</vt:lpstr>
      <vt:lpstr>Trebuchet MS</vt:lpstr>
      <vt:lpstr>Calibri</vt:lpstr>
      <vt:lpstr>MS PGothic</vt:lpstr>
      <vt:lpstr>Wingdings</vt:lpstr>
      <vt:lpstr>Tema de Office</vt:lpstr>
      <vt:lpstr>Presentación de PowerPoint</vt:lpstr>
      <vt:lpstr>Presentación de PowerPoint</vt:lpstr>
      <vt:lpstr>Miguel Tabera</vt:lpstr>
      <vt:lpstr>Workshop Productividad Gestión de procesos corporativos</vt:lpstr>
      <vt:lpstr>Necesidades en una empresa</vt:lpstr>
      <vt:lpstr>Interacción humana</vt:lpstr>
      <vt:lpstr>SharePoint al rescate</vt:lpstr>
      <vt:lpstr>Formularios en SharePoint</vt:lpstr>
      <vt:lpstr>InfoPath: un futuro algo dudoso</vt:lpstr>
      <vt:lpstr>Breve historia de InfoPath 1</vt:lpstr>
      <vt:lpstr>Breve historia de InfoPath 2</vt:lpstr>
      <vt:lpstr>Breve historia de InfoPath 3</vt:lpstr>
      <vt:lpstr>Breve historia de InfoPath 4</vt:lpstr>
      <vt:lpstr>Breve historia de InfoPath 5</vt:lpstr>
      <vt:lpstr>Breve historia de InfoPath 6</vt:lpstr>
      <vt:lpstr>Posibles sustitutos de InfoPath</vt:lpstr>
      <vt:lpstr>Encuestas de Excel</vt:lpstr>
      <vt:lpstr>Formularios de lista</vt:lpstr>
      <vt:lpstr>Formularios con contenido estructurado</vt:lpstr>
      <vt:lpstr>App Forms</vt:lpstr>
      <vt:lpstr>Ejemplo: creación de formularios de lista y estructurados</vt:lpstr>
      <vt:lpstr>Flujos de trabajo</vt:lpstr>
      <vt:lpstr>Opciones de diseño de flujos de trabajo</vt:lpstr>
      <vt:lpstr>Motor clásico</vt:lpstr>
      <vt:lpstr>Motor de Workflow Manager</vt:lpstr>
      <vt:lpstr>SharePoint Designer</vt:lpstr>
      <vt:lpstr>Visual Studio</vt:lpstr>
      <vt:lpstr>Ejemplo: creación de un flujo de trabajo</vt:lpstr>
      <vt:lpstr>Hands on Lab</vt:lpstr>
      <vt:lpstr>Miguel Tabera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miguel.tabera@outlook.com</dc:creator>
  <cp:lastModifiedBy>Miguel Tabera Pacheco</cp:lastModifiedBy>
  <cp:revision>181</cp:revision>
  <dcterms:created xsi:type="dcterms:W3CDTF">2013-08-20T12:49:39Z</dcterms:created>
  <dcterms:modified xsi:type="dcterms:W3CDTF">2015-06-08T22:54:27Z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0x010100873EBF46ACB4F846B28CD3AF586BC274</vt:lpwstr>
  </property>
</Properties>
</file>